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4" r:id="rId2"/>
    <p:sldId id="299" r:id="rId3"/>
    <p:sldId id="259" r:id="rId4"/>
    <p:sldId id="280" r:id="rId5"/>
    <p:sldId id="281" r:id="rId6"/>
    <p:sldId id="268" r:id="rId7"/>
    <p:sldId id="305" r:id="rId8"/>
    <p:sldId id="306" r:id="rId9"/>
    <p:sldId id="307" r:id="rId10"/>
    <p:sldId id="260" r:id="rId11"/>
    <p:sldId id="310" r:id="rId12"/>
    <p:sldId id="293" r:id="rId13"/>
    <p:sldId id="295" r:id="rId14"/>
    <p:sldId id="279" r:id="rId15"/>
    <p:sldId id="288" r:id="rId16"/>
    <p:sldId id="312" r:id="rId17"/>
    <p:sldId id="294" r:id="rId18"/>
    <p:sldId id="285" r:id="rId19"/>
    <p:sldId id="276" r:id="rId20"/>
    <p:sldId id="277" r:id="rId21"/>
    <p:sldId id="315" r:id="rId22"/>
    <p:sldId id="289" r:id="rId23"/>
    <p:sldId id="282" r:id="rId24"/>
    <p:sldId id="283" r:id="rId25"/>
    <p:sldId id="290" r:id="rId26"/>
    <p:sldId id="291" r:id="rId27"/>
    <p:sldId id="271" r:id="rId28"/>
    <p:sldId id="284" r:id="rId29"/>
    <p:sldId id="313" r:id="rId30"/>
    <p:sldId id="275" r:id="rId31"/>
    <p:sldId id="274" r:id="rId32"/>
    <p:sldId id="286" r:id="rId33"/>
    <p:sldId id="296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4BC"/>
    <a:srgbClr val="2D06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B9C2E-F859-42A4-A485-D9A5B0DF8C81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DC306-7286-426C-B7C2-5722217EC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C306-7286-426C-B7C2-5722217EC69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C306-7286-426C-B7C2-5722217EC69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A911-18BC-49A6-983E-99038F84CDA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9F96-AD83-48C1-9295-67252D507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A911-18BC-49A6-983E-99038F84CDA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9F96-AD83-48C1-9295-67252D507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A911-18BC-49A6-983E-99038F84CDA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9F96-AD83-48C1-9295-67252D507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A911-18BC-49A6-983E-99038F84CDA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9F96-AD83-48C1-9295-67252D507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A911-18BC-49A6-983E-99038F84CDA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9F96-AD83-48C1-9295-67252D507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A911-18BC-49A6-983E-99038F84CDA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9F96-AD83-48C1-9295-67252D507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A911-18BC-49A6-983E-99038F84CDA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9F96-AD83-48C1-9295-67252D507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A911-18BC-49A6-983E-99038F84CDA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9F96-AD83-48C1-9295-67252D507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A911-18BC-49A6-983E-99038F84CDA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9F96-AD83-48C1-9295-67252D507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A911-18BC-49A6-983E-99038F84CDA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9F96-AD83-48C1-9295-67252D507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A911-18BC-49A6-983E-99038F84CDA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9F96-AD83-48C1-9295-67252D507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7A911-18BC-49A6-983E-99038F84CDA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9F96-AD83-48C1-9295-67252D507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014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 rot="21039260">
            <a:off x="184870" y="82537"/>
            <a:ext cx="67040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Мечтала </a:t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стать следователем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...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483768" y="1484784"/>
            <a:ext cx="6660232" cy="165618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бы раскрыть НАСТОЯЩЕЕ дело...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IMG_3382.JPG"/>
          <p:cNvPicPr>
            <a:picLocks noChangeAspect="1"/>
          </p:cNvPicPr>
          <p:nvPr/>
        </p:nvPicPr>
        <p:blipFill>
          <a:blip r:embed="rId3" cstate="print"/>
          <a:srcRect l="15811" t="3932" r="12201"/>
          <a:stretch>
            <a:fillRect/>
          </a:stretch>
        </p:blipFill>
        <p:spPr>
          <a:xfrm>
            <a:off x="228113" y="3140968"/>
            <a:ext cx="412786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392.JPG"/>
          <p:cNvPicPr>
            <a:picLocks noChangeAspect="1"/>
          </p:cNvPicPr>
          <p:nvPr/>
        </p:nvPicPr>
        <p:blipFill>
          <a:blip r:embed="rId4" cstate="print"/>
          <a:srcRect l="14563" t="7476" r="5113"/>
          <a:stretch>
            <a:fillRect/>
          </a:stretch>
        </p:blipFill>
        <p:spPr>
          <a:xfrm>
            <a:off x="4571999" y="3284984"/>
            <a:ext cx="4414249" cy="338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908720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Традиционное биобиблиографическое пособие, состоит из следующих разделов: предисловие, биографический очерк (биографическая справка), основные даты жизни и деятельности, список произведений личности, литература о его жизни и деятельности</a:t>
            </a:r>
            <a:r>
              <a:rPr lang="ru-RU" b="1" dirty="0" smtClean="0">
                <a:solidFill>
                  <a:srgbClr val="0D04BC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В биографическом очерке основное внимание уделяется характеристике важнейших направлений профессиональной, творческой, государственной и общественной деятельности человека, которому посвящено пособие.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В основных датах жизни и деятельности после указания года приводится краткая запись основного события.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Библиографические описания в списках произведений личности и литературы о его жизни и деятельности, не всегда аннотируются. </a:t>
            </a:r>
          </a:p>
          <a:p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Если из библиографической записи не понятно о чем идет речь, в этом случае необходима аннотация </a:t>
            </a:r>
          </a:p>
          <a:p>
            <a:pPr algn="just"/>
            <a:r>
              <a:rPr lang="ru-RU" b="1" dirty="0" smtClean="0">
                <a:solidFill>
                  <a:srgbClr val="0D04BC"/>
                </a:solidFill>
              </a:rPr>
              <a:t>1613</a:t>
            </a:r>
            <a:r>
              <a:rPr lang="ru-RU" b="1" dirty="0" smtClean="0">
                <a:solidFill>
                  <a:srgbClr val="FF0000"/>
                </a:solidFill>
              </a:rPr>
              <a:t>. Федорова, Л. Светлой памяти поэта… / Л. Федорова  // Красное знамя. – 1977. – 14 </a:t>
            </a:r>
            <a:r>
              <a:rPr lang="ru-RU" b="1" dirty="0" err="1" smtClean="0">
                <a:solidFill>
                  <a:srgbClr val="FF0000"/>
                </a:solidFill>
              </a:rPr>
              <a:t>нояб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Открытие бронзового памятника  И. Куратову в Сыктывкаре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Все</a:t>
            </a:r>
            <a:r>
              <a:rPr lang="ru-RU" dirty="0" smtClean="0">
                <a:solidFill>
                  <a:srgbClr val="0D04BC"/>
                </a:solidFill>
              </a:rPr>
              <a:t> </a:t>
            </a: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библиографические записи в указателе пронумерованы.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Обязательными элементам справочного аппарата биобиблиографического указателя являются именной указатель, указатель заглавий произведений автора</a:t>
            </a:r>
            <a:r>
              <a:rPr lang="ru-RU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b="1" dirty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0"/>
            <a:ext cx="79928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«Иван Алексеевич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поэт, лингвист, просветитель»– биобиблиографический указатель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628800"/>
            <a:ext cx="86409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Как работать с указателем: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быстрого поиска информации используют   вспомогательные указатели: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 именной указатель 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 указатель заглавий произведений той           персоны, кому посвящен указатель</a:t>
            </a:r>
            <a:r>
              <a:rPr lang="ru-RU" sz="2400" b="1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b="1" dirty="0" smtClean="0">
              <a:solidFill>
                <a:srgbClr val="2D06B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9"/>
            <a:ext cx="8640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Краеведческий биобиблиографический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указатель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Вспомогательные указатели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Именной указатель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В нем приводятся фамилии  и инициалы или имена всех лиц, сведения  о которых  содержатся в  библиографических записях.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Все записи в именном указателе расположены  в алфавите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Около каждой фамилии стоит номер записи,  под которой он расположен  в биобиблиографическом указателе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Указатель заглавий произведений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Все записи указателя расположены в алфавитном порядке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Произведения указаны как на русском так и на языках других народов, например на коми языке, на украинском или на зарубежных языках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Номер записи расположен напротив каждого заглавия произведения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31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323528" y="5916971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Отсылка дается  к порядковому номеру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библиографической записи, стр. 242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\\192.168.1.111\резерв\Елькина\Рисунок.jpg.jpe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9230" r="1538"/>
          <a:stretch>
            <a:fillRect/>
          </a:stretch>
        </p:blipFill>
        <p:spPr bwMode="auto">
          <a:xfrm>
            <a:off x="2267744" y="332656"/>
            <a:ext cx="460851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РАЗДЕЛ 1.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Произведения Куратова 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Собрание сочинений и отдельные издания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Публикации в сборниках, периодических и электронных изданиях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Художественные произведения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Переводы на коми язык, сделанные И.А. </a:t>
            </a:r>
            <a:r>
              <a:rPr lang="ru-RU" sz="24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Куратовым</a:t>
            </a:r>
            <a:endParaRPr lang="ru-RU" sz="2400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Песни на стихи И. А. Куратова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Переводы стихов И.А. на языки народов России и мира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Лингвистические работы</a:t>
            </a: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pic>
        <p:nvPicPr>
          <p:cNvPr id="1028" name="Picture 4" descr="http://www.komi.com/ndbmarshak/images/virt4.jpg"/>
          <p:cNvPicPr>
            <a:picLocks noChangeAspect="1" noChangeArrowheads="1"/>
          </p:cNvPicPr>
          <p:nvPr/>
        </p:nvPicPr>
        <p:blipFill>
          <a:blip r:embed="rId3" cstate="print"/>
          <a:srcRect t="1782"/>
          <a:stretch>
            <a:fillRect/>
          </a:stretch>
        </p:blipFill>
        <p:spPr bwMode="auto">
          <a:xfrm>
            <a:off x="4932040" y="1628800"/>
            <a:ext cx="3304383" cy="47762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323528" y="126457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Художественные произведения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И. Куратова</a:t>
            </a:r>
          </a:p>
        </p:txBody>
      </p:sp>
      <p:pic>
        <p:nvPicPr>
          <p:cNvPr id="6" name="Рисунок 5" descr="http://www.prcbs.ru/image/knigi/83.jpg"/>
          <p:cNvPicPr/>
          <p:nvPr/>
        </p:nvPicPr>
        <p:blipFill>
          <a:blip r:embed="rId4" cstate="print"/>
          <a:srcRect l="2721" t="1314" r="2494"/>
          <a:stretch>
            <a:fillRect/>
          </a:stretch>
        </p:blipFill>
        <p:spPr bwMode="auto">
          <a:xfrm>
            <a:off x="755576" y="1556792"/>
            <a:ext cx="34563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– библиограф</a:t>
            </a:r>
          </a:p>
          <a:p>
            <a:pPr algn="ctr"/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 rot="10800000" flipV="1">
            <a:off x="179512" y="2203430"/>
            <a:ext cx="8712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4B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каком издании опубликовано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4B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стихотворение 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4B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Куратова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4B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4B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Болезнь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4B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D04B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1124744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№1</a:t>
            </a:r>
          </a:p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3785140"/>
            <a:ext cx="85689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D04B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D04B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Коми язык / пер. Ф. Честнов. Новая песня / пер. П.Панченко… Грех; Болезнь Поминки / пер. И.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Куратов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// Антология коми поэзии / сост. А.Е. Ванеев. – Сыктывкар, 1981. – С. 30-46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Источник, в котором опубликовано стихотворение: Антология коми поэзии, 1981 год издания.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98072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№ 2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72815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Где опубликовано стихотворение И.Куратова  «Моя муза</a:t>
            </a:r>
            <a:r>
              <a:rPr lang="ru-RU" sz="28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»?</a:t>
            </a:r>
          </a:p>
          <a:p>
            <a:r>
              <a:rPr lang="ru-RU" sz="2800" dirty="0" smtClean="0"/>
              <a:t> </a:t>
            </a:r>
          </a:p>
          <a:p>
            <a:pPr algn="ctr"/>
            <a:endParaRPr lang="ru-RU" sz="2800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nbrkomi.ru/content/4102/%D0%9A%D1%83%D1%80%D0%B0%D1%82%D0%BE%D0%B2%20%D0%98.%20%D0%90.%20%D0%9C%D0%B5%D0%BD%D0%B0%D0%BC%20%D0%BC%D1%83%D0%B7%D0%B0.jpg"/>
          <p:cNvPicPr>
            <a:picLocks noChangeAspect="1" noChangeArrowheads="1"/>
          </p:cNvPicPr>
          <p:nvPr/>
        </p:nvPicPr>
        <p:blipFill>
          <a:blip r:embed="rId3" cstate="print"/>
          <a:srcRect l="9157"/>
          <a:stretch>
            <a:fillRect/>
          </a:stretch>
        </p:blipFill>
        <p:spPr bwMode="auto">
          <a:xfrm>
            <a:off x="323528" y="2996952"/>
            <a:ext cx="2803458" cy="36724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188640"/>
            <a:ext cx="74168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- библиограф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3068960"/>
            <a:ext cx="54726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ОТВЕТ:</a:t>
            </a:r>
          </a:p>
          <a:p>
            <a:endParaRPr lang="ru-RU" sz="1600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ru-RU" sz="20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Моя муза; Отче / пер. Муравьев, В.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Дембовецкий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// За новый Север. – 1923. – 23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нояб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Менам муза ;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Шудтомъяс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// Коми комсомолец. – 1940.- 16 янв. - Коми яз.</a:t>
            </a:r>
          </a:p>
          <a:p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РАЗДЕЛ 2. Литература о жизни и творчестве И.А. Куратова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Литература о жизни и творчестве И. Куратова: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Биография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и его окружение: потомки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Жизнь и творчество в целом: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Литература о сборниках и отдельных произведениях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И.А. </a:t>
            </a:r>
            <a:r>
              <a:rPr lang="ru-RU" sz="24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– лингвист, переводчик,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И. </a:t>
            </a:r>
            <a:r>
              <a:rPr lang="ru-RU" sz="24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и фольклор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И. А. </a:t>
            </a:r>
            <a:r>
              <a:rPr lang="ru-RU" sz="24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– переводчик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Хрестоматии. Учебники. Методическая литература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Библиографические материалы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Куратоведение</a:t>
            </a: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. Исследователи творчества </a:t>
            </a:r>
          </a:p>
          <a:p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И. Куратова</a:t>
            </a:r>
          </a:p>
          <a:p>
            <a:pPr>
              <a:buFont typeface="Wingdings" pitchFamily="2" charset="2"/>
              <a:buChar char="Ø"/>
            </a:pPr>
            <a:endParaRPr lang="ru-RU" sz="2400" b="1" dirty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3345"/>
          <a:stretch>
            <a:fillRect/>
          </a:stretch>
        </p:blipFill>
        <p:spPr bwMode="auto">
          <a:xfrm>
            <a:off x="323528" y="980728"/>
            <a:ext cx="4065475" cy="564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его окружение: потомки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eskomizdat.ru/wp-content/uploads/2013/06/malih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68895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mir-hakkinda-herkesi-sasirtacak-18-tarihi-bilgi-ff9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12560" cy="69109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476672"/>
            <a:ext cx="8460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Следствие ведёт библиограф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...</a:t>
            </a:r>
            <a:endParaRPr lang="ru-RU" sz="1600" b="1" dirty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901956" y="4308619"/>
            <a:ext cx="79905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924944"/>
            <a:ext cx="5940958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2D06BA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8" name="Рисунок 7" descr="enqueteur_sillon38.1261912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640129" y="2420888"/>
            <a:ext cx="3503871" cy="3744416"/>
          </a:xfrm>
          <a:prstGeom prst="rect">
            <a:avLst/>
          </a:prstGeom>
        </p:spPr>
      </p:pic>
      <p:pic>
        <p:nvPicPr>
          <p:cNvPr id="10" name="Рисунок 9" descr="C:\Users\User\Desktop\НА КОНКУРС\Форма\IMG_3394.JPG"/>
          <p:cNvPicPr/>
          <p:nvPr/>
        </p:nvPicPr>
        <p:blipFill>
          <a:blip r:embed="rId4" cstate="print"/>
          <a:srcRect l="3688" t="1442" r="6198" b="2644"/>
          <a:stretch>
            <a:fillRect/>
          </a:stretch>
        </p:blipFill>
        <p:spPr bwMode="auto">
          <a:xfrm>
            <a:off x="395536" y="2420888"/>
            <a:ext cx="51125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395536" y="450151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2D06BA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332656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- библиограф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20486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Какое стихотворение И.Куратова, связанное </a:t>
            </a:r>
          </a:p>
          <a:p>
            <a:pPr algn="ctr"/>
            <a:r>
              <a:rPr lang="ru-RU" sz="28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с рекой, перевел Андрей </a:t>
            </a:r>
            <a:r>
              <a:rPr lang="ru-RU" sz="28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Гельевич</a:t>
            </a:r>
            <a:r>
              <a:rPr lang="ru-RU" sz="28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Попов</a:t>
            </a: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126876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№ </a:t>
            </a:r>
            <a:r>
              <a:rPr lang="ru-RU" sz="3200" b="1" dirty="0" smtClean="0">
                <a:solidFill>
                  <a:srgbClr val="C00000"/>
                </a:solidFill>
              </a:rPr>
              <a:t>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3490829"/>
            <a:ext cx="820891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ОТВЕТ: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D04B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Лодка / пер. А.Попов // Высокие широты. Воркута литературная, 1931-2007 гг.: [сборник]. Киров, 2007.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452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D04B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Лодка; О жизнь моя, тебе я цену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пер. А. Попов // Поэзия. Москва, 2008.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261-262 с.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4553"/>
            <a:ext cx="9144000" cy="6942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0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- библиограф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16833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Какое отношение к И.А.Куратову имеет французский поэт П.Ж.Беранже?</a:t>
            </a:r>
          </a:p>
          <a:p>
            <a:pPr algn="ctr"/>
            <a:r>
              <a:rPr lang="ru-RU" sz="3200" dirty="0" smtClean="0">
                <a:solidFill>
                  <a:srgbClr val="2D06BA"/>
                </a:solidFill>
              </a:rPr>
              <a:t> </a:t>
            </a:r>
            <a:endParaRPr lang="ru-RU" sz="2800" b="1" dirty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836713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№ </a:t>
            </a:r>
            <a:r>
              <a:rPr lang="ru-RU" sz="3200" b="1" dirty="0" smtClean="0">
                <a:solidFill>
                  <a:srgbClr val="C00000"/>
                </a:solidFill>
              </a:rPr>
              <a:t>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429000"/>
            <a:ext cx="87849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ОТВЕТ: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181.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Беранже, П.Ж. Апостол // Ударник. – 1939. - № 12. – Л. б. – С. 35-36. – Коми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784976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И.А. </a:t>
            </a:r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лингвист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849694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1030.</a:t>
            </a:r>
            <a:r>
              <a:rPr lang="ru-RU" sz="2400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Вежев</a:t>
            </a:r>
            <a:r>
              <a:rPr lang="ru-RU" sz="2400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, А. А. </a:t>
            </a:r>
            <a:r>
              <a:rPr lang="ru-RU" sz="2400" dirty="0" err="1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400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 – исследователь коми языка // Ударник. – 1939.- № 12. – С. 11-23 </a:t>
            </a:r>
          </a:p>
          <a:p>
            <a:r>
              <a:rPr lang="ru-RU" sz="2400" b="1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1032.</a:t>
            </a:r>
            <a:r>
              <a:rPr lang="ru-RU" sz="2400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Вежев</a:t>
            </a:r>
            <a:r>
              <a:rPr lang="ru-RU" sz="2400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, А. А. </a:t>
            </a:r>
            <a:r>
              <a:rPr lang="ru-RU" sz="2400" dirty="0" err="1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400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 – языковед // </a:t>
            </a:r>
            <a:r>
              <a:rPr lang="ru-RU" sz="2400" dirty="0" err="1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Ворлэдзысь</a:t>
            </a:r>
            <a:r>
              <a:rPr lang="ru-RU" sz="2400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. – 1940. – 17 янв. – Коми яз.</a:t>
            </a:r>
          </a:p>
          <a:p>
            <a:r>
              <a:rPr lang="ru-RU" sz="2400" b="1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1033.</a:t>
            </a:r>
            <a:r>
              <a:rPr lang="ru-RU" sz="2400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 Лыткин, В.И. Родной язык мне дорог // Красное знамя. – 1964. – 18 июля</a:t>
            </a:r>
          </a:p>
          <a:p>
            <a:r>
              <a:rPr lang="ru-RU" sz="2400" b="1" i="1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О деятельности  И.А. Куратова по развитию коми языка</a:t>
            </a:r>
          </a:p>
          <a:p>
            <a:endParaRPr lang="ru-RU" sz="2000" b="1" i="1" dirty="0" smtClean="0">
              <a:solidFill>
                <a:srgbClr val="2D06B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1041.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Тираспольский, Г.И. Синологическая проблематика в исследованиях И.А. Куратова //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Куратовские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чтения / Коми фил. Акад. Наук СССР, Сыктывкар,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ун-т,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М-во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культуры Коми АССР. – Сыктывкар, 1986. – Т.4. – С. 101-109</a:t>
            </a:r>
          </a:p>
          <a:p>
            <a:r>
              <a:rPr lang="ru-RU" sz="2000" b="1" i="1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 Об исследовании И.А. </a:t>
            </a:r>
            <a:r>
              <a:rPr lang="ru-RU" sz="2000" b="1" i="1" dirty="0" err="1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Куратовым</a:t>
            </a:r>
            <a:r>
              <a:rPr lang="ru-RU" sz="2000" b="1" i="1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 китайского языка</a:t>
            </a:r>
          </a:p>
          <a:p>
            <a:endParaRPr lang="ru-RU" sz="2000" b="1" i="1" dirty="0" smtClean="0">
              <a:solidFill>
                <a:srgbClr val="2D06BA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Раздел 3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Мероприятия 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Увековечение памяти И.А. Куратова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85920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К  100-летию со дня рождения  И.А. Куратова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К  другим датам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Конференции</a:t>
            </a:r>
          </a:p>
          <a:p>
            <a:r>
              <a:rPr lang="ru-RU" sz="24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Куратовские</a:t>
            </a: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чтения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Куратовский</a:t>
            </a: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праздник поэзии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Вечера. Выставки. Конкурсы. Другие мероприятия</a:t>
            </a:r>
          </a:p>
          <a:p>
            <a:r>
              <a:rPr lang="ru-RU" sz="24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Куратовские</a:t>
            </a: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памятные места. Музеи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Село  Куратово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Музей литературных героев  (село Куратово)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Литературный музей И.А. Куратова (Сыктывкар)</a:t>
            </a:r>
          </a:p>
          <a:p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Премии имени И.А. Куратова</a:t>
            </a:r>
            <a:endParaRPr lang="ru-RU" sz="2400" b="1" dirty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9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Литературный музей И.А. Куратова (Сыктывкар)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2" descr="E:\Фото с музея\габова елена автограф.jpg"/>
          <p:cNvPicPr>
            <a:picLocks noChangeAspect="1" noChangeArrowheads="1"/>
          </p:cNvPicPr>
          <p:nvPr/>
        </p:nvPicPr>
        <p:blipFill>
          <a:blip r:embed="rId3" cstate="print"/>
          <a:srcRect l="17342" r="16841"/>
          <a:stretch>
            <a:fillRect/>
          </a:stretch>
        </p:blipFill>
        <p:spPr bwMode="auto">
          <a:xfrm>
            <a:off x="500034" y="1142984"/>
            <a:ext cx="3711926" cy="5166336"/>
          </a:xfrm>
          <a:prstGeom prst="rect">
            <a:avLst/>
          </a:prstGeom>
          <a:noFill/>
        </p:spPr>
      </p:pic>
      <p:pic>
        <p:nvPicPr>
          <p:cNvPr id="5" name="Picture 4" descr="C:\Users\User\Desktop\Хобби\фотки\новые фото\100NIKON\DSCN0077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 t="39583" r="9981"/>
          <a:stretch>
            <a:fillRect/>
          </a:stretch>
        </p:blipFill>
        <p:spPr bwMode="auto">
          <a:xfrm>
            <a:off x="4309705" y="2204864"/>
            <a:ext cx="4541421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pic>
        <p:nvPicPr>
          <p:cNvPr id="3" name="Рисунок 2" descr="http://to-world-travel.ru/img/2015/042605/1945566"/>
          <p:cNvPicPr/>
          <p:nvPr/>
        </p:nvPicPr>
        <p:blipFill>
          <a:blip r:embed="rId3" cstate="print"/>
          <a:srcRect b="9722"/>
          <a:stretch>
            <a:fillRect/>
          </a:stretch>
        </p:blipFill>
        <p:spPr bwMode="auto">
          <a:xfrm>
            <a:off x="467544" y="1268760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88641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Литературный музей И.А. Куратова (Сыктывкар)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Раздел 4.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И.А.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 литературе и искусстве 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И.А. </a:t>
            </a:r>
            <a:r>
              <a:rPr lang="ru-RU" sz="24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в художественной литературе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И.А.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театре, музыке, кино, радио- и телепостановках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Аудиоматериалы радио ГТРК «Коми гор»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Видеоматериалы ГТРК «Коми гор»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И.А.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изобразительном искусстве</a:t>
            </a:r>
          </a:p>
          <a:p>
            <a:endParaRPr lang="ru-RU" sz="2400" b="1" dirty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62880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Как называется произведение Сергея </a:t>
            </a:r>
            <a:r>
              <a:rPr lang="ru-RU" sz="32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Носкова</a:t>
            </a:r>
            <a:r>
              <a:rPr lang="ru-RU" sz="32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о коми поэте?</a:t>
            </a:r>
            <a:endParaRPr lang="ru-RU" sz="3200" b="1" dirty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60649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- библиограф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98072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№ 4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140967"/>
            <a:ext cx="871296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ru-RU" sz="28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b="1" dirty="0" smtClean="0"/>
          </a:p>
          <a:p>
            <a:r>
              <a:rPr lang="ru-RU" sz="20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1575.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Блинникова, И. Об опере «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Сергея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Носкова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// Арт. – 2010. – № 2.– С. 180-184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1580</a:t>
            </a:r>
            <a:r>
              <a:rPr lang="ru-RU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Блинникова, И. Об опере «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Сергея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Носкова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// Официальный сайт композитора Ирины Блинниковой. Сыктывкар,[2014].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//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irina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blinnikova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land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pressa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_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avt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_2.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htm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Последнее посещение сайта 13.04.2014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4553"/>
            <a:ext cx="9144000" cy="69425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889248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И.А.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 художественной литературе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1196752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Иван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74729"/>
            <a:ext cx="331236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Трудно первому,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Он в Коми –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Первым был.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Он, как всякий первый,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Мало жил,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Он собой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Совсем не дорожил.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Он себя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Народу посвятил.</a:t>
            </a:r>
          </a:p>
          <a:p>
            <a:pPr algn="ctr"/>
            <a:endParaRPr lang="ru-RU" sz="2000" b="1" dirty="0" smtClean="0">
              <a:solidFill>
                <a:srgbClr val="0000FF"/>
              </a:solidFill>
            </a:endParaRP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(Александр Клейн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/>
          </a:p>
        </p:txBody>
      </p:sp>
      <p:pic>
        <p:nvPicPr>
          <p:cNvPr id="6" name="Picture 3" descr="E:\Куратов на детские площадки\портрет куратова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788024" y="1268760"/>
            <a:ext cx="3672408" cy="4973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4553"/>
            <a:ext cx="9144000" cy="69425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188640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- библиограф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772817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В каком периодическом издании и </a:t>
            </a:r>
          </a:p>
          <a:p>
            <a:pPr algn="ctr"/>
            <a:r>
              <a:rPr lang="ru-RU" sz="2800" b="1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когда было опубликовано </a:t>
            </a:r>
          </a:p>
          <a:p>
            <a:pPr algn="ctr"/>
            <a:r>
              <a:rPr lang="ru-RU" sz="2800" b="1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стихотворение А. Клейна  «И. А. </a:t>
            </a:r>
            <a:r>
              <a:rPr lang="ru-RU" sz="2800" b="1" dirty="0" err="1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800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»?</a:t>
            </a:r>
            <a:endParaRPr lang="ru-RU" sz="2800" dirty="0">
              <a:solidFill>
                <a:srgbClr val="2D06B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98072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5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645024"/>
            <a:ext cx="82809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ОТВЕТ:</a:t>
            </a:r>
          </a:p>
          <a:p>
            <a:endParaRPr lang="ru-RU" sz="2800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1482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Клейн, А.С. И.А.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: [стихотворение] // Красное знамя. – 1995. – 10 февр.</a:t>
            </a:r>
          </a:p>
          <a:p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Стихотворение опубликовано в газете «Красное знамя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mir-hakkinda-herkesi-sasirtacak-18-tarihi-bilgi-ff9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32452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404664"/>
            <a:ext cx="7056784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Расследование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23523" y="1297482"/>
            <a:ext cx="56886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 – расследования: </a:t>
            </a:r>
          </a:p>
          <a:p>
            <a:pPr algn="ctr"/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Иван Алексеевич </a:t>
            </a:r>
            <a:r>
              <a:rPr lang="ru-RU" sz="2400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- поэт, лингвист, просветитель.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Предмет расследования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ru-RU" sz="20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Иван Алексеевич </a:t>
            </a:r>
            <a:r>
              <a:rPr lang="ru-RU" sz="20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0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– поэт, лингвист, просветитель: биобиблиографический </a:t>
            </a:r>
            <a:r>
              <a:rPr lang="ru-RU" sz="20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указатель</a:t>
            </a:r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статьи</a:t>
            </a:r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стихотворения </a:t>
            </a:r>
            <a:endParaRPr lang="ru-RU" sz="2000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И. А. Куратова. </a:t>
            </a:r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– Сыктывкар</a:t>
            </a:r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Издательский дом Коми, 2014. – </a:t>
            </a:r>
          </a:p>
          <a:p>
            <a:pPr algn="ctr"/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398 с.</a:t>
            </a:r>
          </a:p>
          <a:p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D06B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указат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132856"/>
            <a:ext cx="2551724" cy="3672408"/>
          </a:xfrm>
          <a:prstGeom prst="rect">
            <a:avLst/>
          </a:prstGeom>
          <a:ln cmpd="dbl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628800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Список основных просмотренных источников</a:t>
            </a:r>
          </a:p>
          <a:p>
            <a:pPr marL="457200" indent="-457200"/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Иван Алексеевич </a:t>
            </a:r>
            <a:r>
              <a:rPr lang="ru-RU" sz="2400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. Некролог</a:t>
            </a:r>
          </a:p>
          <a:p>
            <a:pPr marL="457200" indent="-457200"/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Увековечение памяти И.А. Куратова (хронология событий, связанных с именем И. Куратова)</a:t>
            </a:r>
          </a:p>
          <a:p>
            <a:pPr marL="457200" indent="-457200"/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Лауреаты премии Правительства РК им.Куратова </a:t>
            </a:r>
          </a:p>
          <a:p>
            <a:pPr marL="457200" indent="-457200"/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в области литературы</a:t>
            </a:r>
          </a:p>
          <a:p>
            <a:pPr marL="457200" indent="-457200"/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Фотографии и иллюстрации</a:t>
            </a:r>
          </a:p>
          <a:p>
            <a:pPr marL="457200" indent="-457200"/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Статьи  (о творчестве поэта)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Стихотворения И.А. Куратова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0648"/>
            <a:ext cx="7776864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Другая справочная информация</a:t>
            </a:r>
            <a:endParaRPr lang="ru-RU" sz="3600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66639"/>
            <a:ext cx="3384376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188641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0648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Фотографии и иллюстрации</a:t>
            </a:r>
          </a:p>
        </p:txBody>
      </p:sp>
      <p:pic>
        <p:nvPicPr>
          <p:cNvPr id="4102" name="Picture 6" descr="http://static.panoramio.com/photos/large/22215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980728"/>
            <a:ext cx="2948812" cy="4340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32040" y="566124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D06BA"/>
                </a:solidFill>
                <a:latin typeface="Arial" pitchFamily="34" charset="0"/>
                <a:cs typeface="Arial" pitchFamily="34" charset="0"/>
              </a:rPr>
              <a:t>Памятник  в г. Сыктывкаре ул. Коммунистическая </a:t>
            </a:r>
            <a:endParaRPr lang="ru-RU" b="1" dirty="0">
              <a:solidFill>
                <a:srgbClr val="2D06B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157192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селе Куратово установлен памятник И.Куратову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работы скульптора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Владислава Мамченко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pic>
        <p:nvPicPr>
          <p:cNvPr id="5" name="Picture 2" descr="http://i.ytimg.com/vi/7vrBrjqphv0/hqdefault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12600" b="13901"/>
          <a:stretch>
            <a:fillRect/>
          </a:stretch>
        </p:blipFill>
        <p:spPr bwMode="auto">
          <a:xfrm>
            <a:off x="683568" y="1772816"/>
            <a:ext cx="7344816" cy="44194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8864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Фотографии и иллюстрации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852" y="1052736"/>
            <a:ext cx="769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Кадр из мультфильма «Зимний вечер в </a:t>
            </a:r>
            <a:r>
              <a:rPr lang="ru-RU" sz="24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Кибре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1259623" y="151969"/>
            <a:ext cx="65527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Фотографии и иллюстрации</a:t>
            </a:r>
          </a:p>
          <a:p>
            <a:pPr marL="457200" indent="-457200" algn="ctr"/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xn--80aafgj1ati2a6l.xn--p1ai/wp-content/uploads/2013/12/kyratov_myz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99430"/>
            <a:ext cx="4311188" cy="2969930"/>
          </a:xfrm>
          <a:prstGeom prst="rect">
            <a:avLst/>
          </a:prstGeom>
          <a:noFill/>
        </p:spPr>
      </p:pic>
      <p:pic>
        <p:nvPicPr>
          <p:cNvPr id="7" name="Picture 2" descr="E:\Куратов\Иван Куратов биография фото стихи книги скачать   Коми Зыряна Лов_files\vittor5.jpg"/>
          <p:cNvPicPr>
            <a:picLocks noChangeAspect="1" noChangeArrowheads="1"/>
          </p:cNvPicPr>
          <p:nvPr/>
        </p:nvPicPr>
        <p:blipFill>
          <a:blip r:embed="rId4" cstate="print"/>
          <a:srcRect l="8469" t="5400" r="6877" b="8201"/>
          <a:stretch>
            <a:fillRect/>
          </a:stretch>
        </p:blipFill>
        <p:spPr bwMode="auto">
          <a:xfrm>
            <a:off x="6012160" y="1268760"/>
            <a:ext cx="2952328" cy="2197081"/>
          </a:xfrm>
          <a:prstGeom prst="rect">
            <a:avLst/>
          </a:prstGeom>
          <a:noFill/>
        </p:spPr>
      </p:pic>
      <p:pic>
        <p:nvPicPr>
          <p:cNvPr id="8" name="Picture 3" descr="E:\Куратов на детские площадки\дом музей героев Курат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836712"/>
            <a:ext cx="4316711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Стихотворения И. А. Куратова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Стихотворение Ивана Куратова «Коми </a:t>
            </a:r>
            <a:r>
              <a:rPr lang="ru-RU" sz="36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кыв</a:t>
            </a:r>
            <a:r>
              <a:rPr lang="ru-RU" sz="36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36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читает Ольга Канева,</a:t>
            </a:r>
          </a:p>
          <a:p>
            <a:pPr algn="ctr"/>
            <a:r>
              <a:rPr lang="ru-RU" sz="36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библиотекарь села </a:t>
            </a:r>
            <a:r>
              <a:rPr lang="ru-RU" sz="3600" b="1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Соколово</a:t>
            </a:r>
            <a:r>
              <a:rPr lang="ru-RU" sz="36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800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mir-hakkinda-herkesi-sasirtacak-18-tarihi-bilgi-ff9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3245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391743" y="3253443"/>
            <a:ext cx="8676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Библиографический указатель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pPr algn="ctr"/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библиографическое пособие значительного объема </a:t>
            </a:r>
          </a:p>
          <a:p>
            <a:pPr algn="ctr"/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со сложной структурой и </a:t>
            </a:r>
            <a:r>
              <a:rPr lang="ru-RU" sz="2400" dirty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научно-справочным </a:t>
            </a:r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аппаратом, который включает в себя вспомогательные указатели: именной, алфавитный указатель заглавий произведений, географический и др.</a:t>
            </a:r>
            <a:endParaRPr lang="ru-RU" sz="2400" dirty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32656"/>
            <a:ext cx="7920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Библиографическое пособие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0768"/>
            <a:ext cx="820891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Библиографическое пособие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упорядоченное множество библиографических записей </a:t>
            </a: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ГОСТ - 7.0-99 -  Информационно-библиографическая деятельность, библиография: Термины и определения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mir-hakkinda-herkesi-sasirtacak-18-tarihi-bilgi-ff9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Биобиблиографический указатель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32856"/>
            <a:ext cx="882047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Биобиблиографический указатель - 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библиографическое </a:t>
            </a:r>
            <a:r>
              <a:rPr lang="ru-RU" sz="3200" dirty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пособие, </a:t>
            </a:r>
            <a:endParaRPr lang="ru-RU" sz="3200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посвященное какому-либо лицу (персоне). </a:t>
            </a:r>
            <a:endParaRPr lang="ru-RU" sz="3200" dirty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628801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Если библиографический указатель посвящен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уроженцам какой-либо местности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личности, определенные периоды жизни которых прошли в данном крае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личности, которые признают, что данный край оказал влияние на их жизнь и деятельность,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32657"/>
            <a:ext cx="84249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Краеведческий биобиблиографический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указатель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  <p:pic>
        <p:nvPicPr>
          <p:cNvPr id="5" name="Рисунок 4" descr="указа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149080"/>
            <a:ext cx="1701150" cy="2448273"/>
          </a:xfrm>
          <a:prstGeom prst="rect">
            <a:avLst/>
          </a:prstGeom>
          <a:ln cmpd="dbl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4797152"/>
            <a:ext cx="42484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То такой указатель называется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краеведческим биобиблиографическим указателем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9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«Иван Алексеевич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поэт, лингвист, просветитель –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биобиблиографический указатель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132856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От составителей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Словарь сокращений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Основные даты жизни и творчества Ивана</a:t>
            </a:r>
          </a:p>
          <a:p>
            <a:r>
              <a:rPr lang="ru-RU" sz="28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  Алексеевича Куратова</a:t>
            </a:r>
            <a:endParaRPr lang="ru-RU" sz="2800" b="1" dirty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2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даты жизни и творчества И.Куратова 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83671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Он отражает даты основных событий биографии</a:t>
            </a:r>
          </a:p>
          <a:p>
            <a:pPr algn="ctr"/>
            <a:r>
              <a:rPr lang="ru-RU" sz="2400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поэта, а также даты создания известных произведений поэта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060848"/>
            <a:ext cx="85689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Дата рождения И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Куратова 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 рождения отца и матери И. Куратова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Даты рождения братьев и сестер поэта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каком году было написано стихотворение «Менам муза»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Первые стихотворные опыты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8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назовите дату рождения И. Куратова</a:t>
            </a:r>
            <a:endParaRPr lang="ru-RU" sz="2800" dirty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591016_1264334623_ol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Биобиблиографический указатель: содержание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8568952" cy="761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Указатель состоит  из 4 разделов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Произведения  И.Куратова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Литература о жизни и творчестве И.А. Куратова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Мероприятия. Увековечение памяти И.А. Куратова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И.А. </a:t>
            </a:r>
            <a:r>
              <a:rPr lang="ru-RU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 в литературе и искусстве</a:t>
            </a:r>
          </a:p>
          <a:p>
            <a:pPr marL="457200" indent="-457200">
              <a:lnSpc>
                <a:spcPct val="150000"/>
              </a:lnSpc>
            </a:pPr>
            <a:r>
              <a:rPr lang="ru-RU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Указатели (вспомогательные)</a:t>
            </a: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Указатель заглавий произведений И. А. Куратова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Именной указатель</a:t>
            </a:r>
          </a:p>
          <a:p>
            <a:pPr marL="457200" indent="-457200">
              <a:lnSpc>
                <a:spcPct val="150000"/>
              </a:lnSpc>
            </a:pPr>
            <a:r>
              <a:rPr lang="ru-RU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Другая справочная информация:</a:t>
            </a:r>
          </a:p>
          <a:p>
            <a:pPr marL="457200" indent="-457200"/>
            <a:r>
              <a:rPr lang="ru-RU" sz="16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Список основных просмотренных источников</a:t>
            </a:r>
          </a:p>
          <a:p>
            <a:pPr marL="457200" indent="-457200"/>
            <a:r>
              <a:rPr lang="ru-RU" sz="16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Иван Алексеевич </a:t>
            </a:r>
            <a:r>
              <a:rPr lang="ru-RU" sz="1600" dirty="0" err="1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Куратов</a:t>
            </a:r>
            <a:r>
              <a:rPr lang="ru-RU" sz="16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. Некролог</a:t>
            </a:r>
          </a:p>
          <a:p>
            <a:pPr marL="457200" indent="-457200"/>
            <a:r>
              <a:rPr lang="ru-RU" sz="16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Увековечение памяти И.А. Куратова</a:t>
            </a:r>
          </a:p>
          <a:p>
            <a:pPr marL="457200" indent="-457200"/>
            <a:r>
              <a:rPr lang="ru-RU" sz="16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Лауреаты премии Правительства РК им.Куратова в области литературы</a:t>
            </a:r>
          </a:p>
          <a:p>
            <a:pPr marL="457200" indent="-457200"/>
            <a:r>
              <a:rPr lang="ru-RU" sz="16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Фотографии иллюстрации</a:t>
            </a:r>
          </a:p>
          <a:p>
            <a:pPr marL="457200" indent="-457200"/>
            <a:r>
              <a:rPr lang="ru-RU" sz="1600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Статьи  (о творчестве поэта)</a:t>
            </a:r>
          </a:p>
          <a:p>
            <a:pPr marL="457200" indent="-457200">
              <a:lnSpc>
                <a:spcPct val="150000"/>
              </a:lnSpc>
            </a:pPr>
            <a:r>
              <a:rPr lang="ru-RU" b="1" dirty="0" smtClean="0">
                <a:solidFill>
                  <a:srgbClr val="0D04BC"/>
                </a:solidFill>
                <a:latin typeface="Arial" pitchFamily="34" charset="0"/>
                <a:cs typeface="Arial" pitchFamily="34" charset="0"/>
              </a:rPr>
              <a:t>Стихотворения И.А. Куратова</a:t>
            </a:r>
          </a:p>
          <a:p>
            <a:pPr marL="457200" indent="-457200"/>
            <a:endParaRPr lang="ru-RU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ru-RU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000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ru-RU" sz="2000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ru-RU" sz="2000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ru-RU" sz="2000" b="1" dirty="0" smtClean="0">
              <a:solidFill>
                <a:srgbClr val="0D04BC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5784</TotalTime>
  <Words>1435</Words>
  <Application>Microsoft Office PowerPoint</Application>
  <PresentationFormat>Экран (4:3)</PresentationFormat>
  <Paragraphs>253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487</cp:revision>
  <dcterms:created xsi:type="dcterms:W3CDTF">2016-03-09T12:01:04Z</dcterms:created>
  <dcterms:modified xsi:type="dcterms:W3CDTF">2018-03-14T13:23:25Z</dcterms:modified>
</cp:coreProperties>
</file>