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60" r:id="rId3"/>
    <p:sldId id="261" r:id="rId4"/>
    <p:sldId id="257" r:id="rId5"/>
    <p:sldId id="305" r:id="rId6"/>
    <p:sldId id="262" r:id="rId7"/>
    <p:sldId id="258" r:id="rId8"/>
    <p:sldId id="259" r:id="rId9"/>
    <p:sldId id="306" r:id="rId10"/>
    <p:sldId id="263" r:id="rId11"/>
    <p:sldId id="264" r:id="rId12"/>
    <p:sldId id="307" r:id="rId13"/>
    <p:sldId id="265" r:id="rId14"/>
    <p:sldId id="308" r:id="rId15"/>
    <p:sldId id="266" r:id="rId16"/>
    <p:sldId id="309" r:id="rId17"/>
    <p:sldId id="267" r:id="rId18"/>
    <p:sldId id="318" r:id="rId19"/>
    <p:sldId id="268" r:id="rId20"/>
    <p:sldId id="310" r:id="rId21"/>
    <p:sldId id="269" r:id="rId22"/>
    <p:sldId id="325" r:id="rId23"/>
    <p:sldId id="326" r:id="rId24"/>
    <p:sldId id="316" r:id="rId25"/>
    <p:sldId id="319" r:id="rId26"/>
    <p:sldId id="277" r:id="rId27"/>
    <p:sldId id="270" r:id="rId28"/>
    <p:sldId id="271" r:id="rId29"/>
    <p:sldId id="311" r:id="rId30"/>
    <p:sldId id="273" r:id="rId31"/>
    <p:sldId id="272" r:id="rId32"/>
    <p:sldId id="274" r:id="rId33"/>
    <p:sldId id="327" r:id="rId34"/>
    <p:sldId id="331" r:id="rId35"/>
    <p:sldId id="330" r:id="rId36"/>
    <p:sldId id="275" r:id="rId37"/>
    <p:sldId id="276" r:id="rId38"/>
    <p:sldId id="279" r:id="rId39"/>
    <p:sldId id="280" r:id="rId40"/>
    <p:sldId id="329" r:id="rId41"/>
    <p:sldId id="281" r:id="rId42"/>
    <p:sldId id="282" r:id="rId43"/>
    <p:sldId id="283" r:id="rId44"/>
    <p:sldId id="284" r:id="rId45"/>
    <p:sldId id="285" r:id="rId46"/>
    <p:sldId id="324" r:id="rId47"/>
    <p:sldId id="287" r:id="rId48"/>
    <p:sldId id="288" r:id="rId49"/>
    <p:sldId id="289" r:id="rId50"/>
    <p:sldId id="317" r:id="rId51"/>
    <p:sldId id="290" r:id="rId52"/>
    <p:sldId id="291" r:id="rId53"/>
    <p:sldId id="322" r:id="rId54"/>
    <p:sldId id="292" r:id="rId55"/>
    <p:sldId id="293" r:id="rId56"/>
    <p:sldId id="328" r:id="rId57"/>
    <p:sldId id="299" r:id="rId58"/>
    <p:sldId id="294" r:id="rId59"/>
    <p:sldId id="295" r:id="rId60"/>
    <p:sldId id="296" r:id="rId61"/>
    <p:sldId id="297" r:id="rId62"/>
    <p:sldId id="298" r:id="rId63"/>
    <p:sldId id="312" r:id="rId64"/>
    <p:sldId id="300" r:id="rId65"/>
    <p:sldId id="301" r:id="rId66"/>
    <p:sldId id="314" r:id="rId67"/>
    <p:sldId id="302" r:id="rId68"/>
    <p:sldId id="303" r:id="rId69"/>
    <p:sldId id="304" r:id="rId70"/>
    <p:sldId id="313" r:id="rId71"/>
    <p:sldId id="320" r:id="rId72"/>
    <p:sldId id="323" r:id="rId73"/>
    <p:sldId id="332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60"/>
  </p:normalViewPr>
  <p:slideViewPr>
    <p:cSldViewPr>
      <p:cViewPr varScale="1">
        <p:scale>
          <a:sx n="73" d="100"/>
          <a:sy n="73" d="100"/>
        </p:scale>
        <p:origin x="-102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A58C6-6530-4FFC-BFFA-57FB3A28D33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7CB2F-8547-4C04-A3A4-2DB643E36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7CB2F-8547-4C04-A3A4-2DB643E3696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72074"/>
            <a:ext cx="8143932" cy="1470025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Rough" pitchFamily="82" charset="-52"/>
              </a:rPr>
              <a:t>Хронология прочтения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geriusRough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6400800" cy="17526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Книги о Печоре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pic>
        <p:nvPicPr>
          <p:cNvPr id="4" name="Рисунок 3" descr="pechora0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28729" y="1357314"/>
            <a:ext cx="6421310" cy="398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ка_Печора,_Республика_Ком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42852"/>
            <a:ext cx="8643998" cy="648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071934" y="1357298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dventure" pitchFamily="2" charset="0"/>
              </a:rPr>
              <a:t>«Ты стоишь, город мой, над рекою, </a:t>
            </a:r>
          </a:p>
          <a:p>
            <a:r>
              <a:rPr lang="ru-RU" sz="2400" dirty="0" smtClean="0">
                <a:latin typeface="Adventure" pitchFamily="2" charset="0"/>
              </a:rPr>
              <a:t>Освещая огнями наш край.</a:t>
            </a:r>
          </a:p>
          <a:p>
            <a:r>
              <a:rPr lang="ru-RU" sz="2400" dirty="0" smtClean="0">
                <a:latin typeface="Adventure" pitchFamily="2" charset="0"/>
              </a:rPr>
              <a:t>Восхищаюсь годами тобою,</a:t>
            </a:r>
          </a:p>
          <a:p>
            <a:r>
              <a:rPr lang="ru-RU" sz="2400" dirty="0" smtClean="0">
                <a:latin typeface="Adventure" pitchFamily="2" charset="0"/>
              </a:rPr>
              <a:t>Я люблю тебя, город мой, знай!»</a:t>
            </a:r>
          </a:p>
          <a:p>
            <a:pPr algn="r"/>
            <a:r>
              <a:rPr lang="ru-RU" sz="2400" dirty="0" smtClean="0">
                <a:latin typeface="Adventure" pitchFamily="2" charset="0"/>
              </a:rPr>
              <a:t>Сергей Зеленко</a:t>
            </a:r>
            <a:endParaRPr lang="ru-RU" sz="2400" dirty="0">
              <a:latin typeface="Adventure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1972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220314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Гунн,  Генрих Павлович. Печора - золотые берега / Г. Гунн;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оформ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худ. 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 Колесникова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в кн. исп. фотографии фотохроники ТАСС,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Аверьянова, В. Мишина, Г. Гунна . - М. : Мысль, 1972. - 141 с.,8 л. ил. : ил., карт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1285860"/>
            <a:ext cx="57864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dventure" pitchFamily="2" charset="0"/>
              </a:rPr>
              <a:t>На моторках и катерах, теплоходах и самоходных баржах, на самолетах и попутных машинах читатель совершит вместе с автором путь от предгорий Урала до Ледовитого океана. Читатель побывает в тайге у геологов и в Печоро-Илычском заповеднике, на газопромыслах Вуктыла и на живописной реке Щугор, в "городе имени реки" — Печоре и на плесах Усы, "младшей сестры Печоры", в окрестностях Усть-Цильмы и Нарьян-Маре, в "мертвом городе" Пустозерске и в сказочной тундре. </a:t>
            </a:r>
            <a:br>
              <a:rPr lang="ru-RU" dirty="0" smtClean="0">
                <a:latin typeface="Adventure" pitchFamily="2" charset="0"/>
              </a:rPr>
            </a:br>
            <a:r>
              <a:rPr lang="ru-RU" dirty="0" smtClean="0">
                <a:latin typeface="Adventure" pitchFamily="2" charset="0"/>
              </a:rPr>
              <a:t>Книга передает величие и неповторимое своеобразие Севера. Она будет интересна читателям разных возрастов и профессий. </a:t>
            </a:r>
            <a:endParaRPr lang="ru-RU" dirty="0">
              <a:latin typeface="Adventure" pitchFamily="2" charset="0"/>
            </a:endParaRPr>
          </a:p>
        </p:txBody>
      </p:sp>
      <p:pic>
        <p:nvPicPr>
          <p:cNvPr id="10" name="Рисунок 9" descr="10103132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142984"/>
            <a:ext cx="2687107" cy="3976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Автор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357298"/>
            <a:ext cx="5715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dventure" pitchFamily="2" charset="0"/>
              </a:rPr>
              <a:t>Генрих Павлович Гунн</a:t>
            </a:r>
          </a:p>
          <a:p>
            <a:pPr algn="ctr"/>
            <a:r>
              <a:rPr lang="ru-RU" sz="2400" b="1" dirty="0" smtClean="0">
                <a:latin typeface="Adventure" pitchFamily="2" charset="0"/>
              </a:rPr>
              <a:t> </a:t>
            </a:r>
            <a:r>
              <a:rPr lang="ru-RU" sz="2400" dirty="0" smtClean="0">
                <a:latin typeface="Adventure" pitchFamily="2" charset="0"/>
              </a:rPr>
              <a:t>(1930–2006)</a:t>
            </a:r>
          </a:p>
          <a:p>
            <a:pPr algn="just"/>
            <a:r>
              <a:rPr lang="ru-RU" sz="2400" dirty="0" smtClean="0">
                <a:latin typeface="Adventure" pitchFamily="2" charset="0"/>
              </a:rPr>
              <a:t>Искусствовед, исследователь Русского Севера, журналист и писатель.</a:t>
            </a:r>
          </a:p>
          <a:p>
            <a:pPr algn="just"/>
            <a:r>
              <a:rPr lang="ru-RU" sz="2400" dirty="0" smtClean="0">
                <a:latin typeface="Adventure" pitchFamily="2" charset="0"/>
              </a:rPr>
              <a:t>Настоящая фамилия писателя - </a:t>
            </a:r>
            <a:r>
              <a:rPr lang="ru-RU" sz="2400" b="1" dirty="0" smtClean="0">
                <a:latin typeface="Adventure" pitchFamily="2" charset="0"/>
              </a:rPr>
              <a:t>Гунькин Генрих Павлович</a:t>
            </a:r>
            <a:r>
              <a:rPr lang="ru-RU" sz="2400" dirty="0" smtClean="0">
                <a:latin typeface="Adventure" pitchFamily="2" charset="0"/>
              </a:rPr>
              <a:t>, но писал он под псевдонимами Г.Гунн, Генрих Гунн, Виктор Вельский, Геннадий Русский. Для большинства читателей Г.П.Гунн известен как замечательный знаток истории и культуры Русского Севера. Эта область его интересов стала в значительной степени делом всей его жизни.</a:t>
            </a:r>
            <a:endParaRPr lang="ru-RU" sz="2400" dirty="0">
              <a:latin typeface="Adventure" pitchFamily="2" charset="0"/>
            </a:endParaRPr>
          </a:p>
        </p:txBody>
      </p:sp>
      <p:pic>
        <p:nvPicPr>
          <p:cNvPr id="1026" name="Picture 2" descr="C:\Users\ОМО2\Desktop\gu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271464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1974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211561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Чернов, Георгий Александрович. Полвека в Печорском крае / Г. А. Чернов 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ред. Ю. П. Митяева ; худ. А. Ф. Сергеев. - М. : Мысль, 1974. - 223 с. : ил., карты.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1500174"/>
            <a:ext cx="5786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В книге рассказывается о многочисленных экспедициях в Печорский край и прилегающие к нему области, о романтической полевой жизни геологов, об увлекательной работе, завершившейся открытием и освоением богатейших месторождений угля и нефти. Текст иллюстрирован фотографиями. </a:t>
            </a:r>
            <a:endParaRPr lang="ru-RU" sz="2400" dirty="0">
              <a:latin typeface="Adventure" pitchFamily="2" charset="0"/>
            </a:endParaRPr>
          </a:p>
        </p:txBody>
      </p:sp>
      <p:pic>
        <p:nvPicPr>
          <p:cNvPr id="6" name="Рисунок 5" descr="Чернов 1974 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214422"/>
            <a:ext cx="254274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Автор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pic>
        <p:nvPicPr>
          <p:cNvPr id="10" name="Рисунок 9" descr="TschernovG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500174"/>
            <a:ext cx="2714644" cy="331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000364" y="1500174"/>
            <a:ext cx="60007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dventure" pitchFamily="2" charset="0"/>
              </a:rPr>
              <a:t>Георгий Александрович Чернов</a:t>
            </a:r>
            <a:r>
              <a:rPr lang="ru-RU" sz="2400" dirty="0" smtClean="0">
                <a:latin typeface="Adventure" pitchFamily="2" charset="0"/>
              </a:rPr>
              <a:t> </a:t>
            </a:r>
          </a:p>
          <a:p>
            <a:pPr algn="ctr"/>
            <a:r>
              <a:rPr lang="ru-RU" sz="2400" dirty="0" smtClean="0">
                <a:latin typeface="Adventure" pitchFamily="2" charset="0"/>
              </a:rPr>
              <a:t>(1906—2009)</a:t>
            </a:r>
          </a:p>
          <a:p>
            <a:pPr algn="just"/>
            <a:r>
              <a:rPr lang="ru-RU" sz="2200" dirty="0" smtClean="0">
                <a:latin typeface="Adventure" pitchFamily="2" charset="0"/>
              </a:rPr>
              <a:t>Доктор геолого-минералогических наук заслуженный геолог РСФСР. Первооткрыватель Воркутинского угольного месторождения и нефтегазоносного района Большеземельской тундры, включающего Усинское и Харьягинское нефтяные месторождения.</a:t>
            </a:r>
          </a:p>
          <a:p>
            <a:pPr algn="just"/>
            <a:r>
              <a:rPr lang="ru-RU" sz="2200" dirty="0" smtClean="0">
                <a:latin typeface="Adventure" pitchFamily="2" charset="0"/>
              </a:rPr>
              <a:t>Сын Александра Александровича Чернова - российского геолога и палеонтолога. Первый ученый в СССР, занимавшийся проблемой нефтегазоносности Большеземельской тундры.</a:t>
            </a:r>
            <a:endParaRPr lang="ru-RU" sz="2200" dirty="0">
              <a:latin typeface="Adventure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1974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000636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Пыстин, Михаил Степанович. Печора / М. Пыстин ; ред.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Леканова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; худож. ред. А. Вишнева. - Сыктывкар : Коми книжное издательство, 1974. - 79с. : ил.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1573588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Книга-рассказ о городе. Автор повествует о матушке Печоре-реке, рассказывает её историю, освещает жизнь поселившегося здесь народа…</a:t>
            </a:r>
            <a:endParaRPr lang="ru-RU" sz="2400" dirty="0">
              <a:latin typeface="Adventure" pitchFamily="2" charset="0"/>
            </a:endParaRPr>
          </a:p>
        </p:txBody>
      </p:sp>
      <p:pic>
        <p:nvPicPr>
          <p:cNvPr id="9" name="Рисунок 8" descr="печора 19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071546"/>
            <a:ext cx="272948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Автор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1428736"/>
            <a:ext cx="600079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dventure" pitchFamily="2" charset="0"/>
              </a:rPr>
              <a:t>Пыстин Михаил Степанович</a:t>
            </a:r>
          </a:p>
          <a:p>
            <a:pPr algn="ctr"/>
            <a:r>
              <a:rPr lang="ru-RU" sz="2400" b="1" dirty="0" smtClean="0">
                <a:latin typeface="Adventure" pitchFamily="2" charset="0"/>
              </a:rPr>
              <a:t> </a:t>
            </a:r>
            <a:r>
              <a:rPr lang="ru-RU" sz="2400" dirty="0" smtClean="0">
                <a:latin typeface="Adventure" pitchFamily="2" charset="0"/>
              </a:rPr>
              <a:t>(1924-2009)</a:t>
            </a:r>
          </a:p>
          <a:p>
            <a:pPr algn="just"/>
            <a:r>
              <a:rPr lang="ru-RU" sz="2200" dirty="0" smtClean="0">
                <a:latin typeface="Adventure" pitchFamily="2" charset="0"/>
              </a:rPr>
              <a:t>Ещё учась в школе, увлекался литературой, писал рассказы, печатался в районной газете.</a:t>
            </a:r>
          </a:p>
          <a:p>
            <a:pPr algn="just"/>
            <a:r>
              <a:rPr lang="ru-RU" sz="2200" dirty="0" smtClean="0">
                <a:latin typeface="Adventure" pitchFamily="2" charset="0"/>
              </a:rPr>
              <a:t>В августе 1942 года был призван в армию. Всю войну прошел на передовой. Награжден двумя орденами «Красной звезды», орденами «Отечественной воны» </a:t>
            </a:r>
            <a:r>
              <a:rPr lang="en-US" sz="2200" dirty="0" smtClean="0">
                <a:latin typeface="Adventure" pitchFamily="2" charset="0"/>
              </a:rPr>
              <a:t>I </a:t>
            </a:r>
            <a:r>
              <a:rPr lang="ru-RU" sz="2200" dirty="0" smtClean="0">
                <a:latin typeface="Adventure" pitchFamily="2" charset="0"/>
              </a:rPr>
              <a:t>и </a:t>
            </a:r>
            <a:r>
              <a:rPr lang="en-US" sz="2200" dirty="0" smtClean="0">
                <a:latin typeface="Adventure" pitchFamily="2" charset="0"/>
              </a:rPr>
              <a:t>II </a:t>
            </a:r>
            <a:r>
              <a:rPr lang="ru-RU" sz="2200" dirty="0" smtClean="0">
                <a:latin typeface="Adventure" pitchFamily="2" charset="0"/>
              </a:rPr>
              <a:t>степеней. </a:t>
            </a:r>
          </a:p>
          <a:p>
            <a:pPr algn="just"/>
            <a:r>
              <a:rPr lang="ru-RU" sz="2200" dirty="0" smtClean="0">
                <a:latin typeface="Adventure" pitchFamily="2" charset="0"/>
              </a:rPr>
              <a:t>Основной послевоенный фронт – журналистика. Отдано газетному делу более сорока лет. С 1971 по 1980 гг. – редактор газеты «Ленинец». Тысячи публикаций в газетах: очерков, интервью, зарисовок… Автор краеведческих книг о Печоре, Печорском пароходстве, Северной железной дороге.</a:t>
            </a:r>
          </a:p>
          <a:p>
            <a:r>
              <a:rPr lang="ru-RU" sz="2200" dirty="0" smtClean="0">
                <a:latin typeface="Adventure" pitchFamily="2" charset="0"/>
              </a:rPr>
              <a:t> </a:t>
            </a:r>
            <a:endParaRPr lang="ru-RU" sz="2200" dirty="0">
              <a:latin typeface="Adventure" pitchFamily="2" charset="0"/>
            </a:endParaRPr>
          </a:p>
        </p:txBody>
      </p:sp>
      <p:pic>
        <p:nvPicPr>
          <p:cNvPr id="6" name="Рисунок 5" descr="Пыстин Михаил Степанович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928802"/>
            <a:ext cx="2484828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1978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285860"/>
            <a:ext cx="621510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dventure" pitchFamily="2" charset="0"/>
              </a:rPr>
              <a:t>Повесть «Раздели чужую боль» молодых писателей – учителя по профессии В. Киселева и журналиста А. Жирова – посвящена школьной жизни. Ее герои – педагоги, воспитатели, учащиеся школы-интерната, где живут и учатся ребята, потерявшие своих родителей. В своей книге авторы поднимают сложные вопросы семейного и школьного воспитания, показывают, как нелегко складывается судьба ребят, лишенных родительской ласки, как нужно бережно относиться к неокрепшей человеческой душе, чуткой и чувствительной к малейшей несправедливости.</a:t>
            </a:r>
            <a:endParaRPr lang="ru-RU" sz="2200" dirty="0">
              <a:latin typeface="Adventure" pitchFamily="2" charset="0"/>
            </a:endParaRPr>
          </a:p>
        </p:txBody>
      </p:sp>
      <p:pic>
        <p:nvPicPr>
          <p:cNvPr id="9" name="Рисунок 8" descr="раздели чужую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374819"/>
            <a:ext cx="2500330" cy="391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578645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Киселев, Валерий Васильевич. Раздели чужую боль : повесть / В. В. Киселев,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А. Жиров ; худ. 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Сыктывкар : Коми книжное издательство, 1978. - 240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1979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782933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Пыстин, Михаил Степанович. Печора / М. С. Пыстин ; худож. А. В. Мошев. - 2-е изд., перераб. и доп. - Сыктывкар: Коми книжное издательство, 1979. - 143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1465724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Книга представляет собой очерк о городе Печоре, который за последние годы превратился в крупный транспортный узел на Северо-Востоке европейской части СССР, стал базой для изучения и открытия подземных богатств Большеземельской тундры.</a:t>
            </a:r>
            <a:endParaRPr lang="ru-RU" sz="2400" dirty="0">
              <a:latin typeface="Adventure" pitchFamily="2" charset="0"/>
            </a:endParaRPr>
          </a:p>
        </p:txBody>
      </p:sp>
      <p:pic>
        <p:nvPicPr>
          <p:cNvPr id="6" name="Рисунок 5" descr="Пыстин печора 19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214422"/>
            <a:ext cx="2554895" cy="327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1980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14819"/>
            <a:ext cx="8929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Семяшкин, Томас Иосифович. Среднее Припечорье : памятники и памятные места /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 И. Семяшкин; Всерос. о-во охраны памятников истории и культуры, Коми респ. отд. ; Всероссийское общество охраны памятников истории и культуры, Коми республиканское отделение. - Сыктывкар : Коми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изд-во, 1980. - 46 с. : ил.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1571612"/>
            <a:ext cx="614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В брошюре дана информация о памятниках выдающимся людям, памятных местах Среднего Припечорья, освящена история Колвы.</a:t>
            </a:r>
            <a:endParaRPr lang="ru-RU" sz="2400" dirty="0">
              <a:latin typeface="Adventure" pitchFamily="2" charset="0"/>
            </a:endParaRPr>
          </a:p>
        </p:txBody>
      </p:sp>
      <p:pic>
        <p:nvPicPr>
          <p:cNvPr id="9" name="Рисунок 8" descr="Среднее припечорье 19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142984"/>
            <a:ext cx="2472175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ryakin_Rusanov_image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42852"/>
            <a:ext cx="3698290" cy="452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1428736"/>
            <a:ext cx="514353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Adventure" pitchFamily="2" charset="0"/>
              </a:rPr>
              <a:t>«Придёт время, когда на том берегу Печоры будет построен город, а здесь разбит прекрасный парк, и этим изумительным зрелищем будет наслаждаться рабочий люд»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dventure" pitchFamily="2" charset="0"/>
              </a:rPr>
              <a:t>В. А. Русанов</a:t>
            </a:r>
            <a:endParaRPr lang="ru-RU" sz="2400" dirty="0">
              <a:solidFill>
                <a:schemeClr val="tx1"/>
              </a:solidFill>
              <a:latin typeface="Adventure" pitchFamily="2" charset="0"/>
            </a:endParaRPr>
          </a:p>
        </p:txBody>
      </p:sp>
      <p:pic>
        <p:nvPicPr>
          <p:cNvPr id="5" name="Рисунок 4" descr="02287074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51222" y="4000504"/>
            <a:ext cx="5778496" cy="256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Автор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1056412"/>
            <a:ext cx="5857916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dventure" pitchFamily="2" charset="0"/>
              </a:rPr>
              <a:t>Семяшкин Томас Иосифович</a:t>
            </a:r>
          </a:p>
          <a:p>
            <a:pPr algn="ctr"/>
            <a:r>
              <a:rPr lang="ru-RU" sz="2400" b="1" dirty="0" smtClean="0">
                <a:latin typeface="Adventure" pitchFamily="2" charset="0"/>
              </a:rPr>
              <a:t> </a:t>
            </a:r>
            <a:r>
              <a:rPr lang="ru-RU" sz="2400" dirty="0" smtClean="0">
                <a:latin typeface="Adventure" pitchFamily="2" charset="0"/>
              </a:rPr>
              <a:t>(1932-2001)</a:t>
            </a:r>
          </a:p>
          <a:p>
            <a:pPr algn="just"/>
            <a:r>
              <a:rPr lang="ru-RU" sz="1900" dirty="0" smtClean="0">
                <a:latin typeface="Adventure" pitchFamily="2" charset="0"/>
              </a:rPr>
              <a:t>Родился в селе Бакур Ижемского района. Окончил сельскую школу в Колве. Жил и работал в селе </a:t>
            </a:r>
            <a:r>
              <a:rPr lang="ru-RU" sz="1900" dirty="0" err="1" smtClean="0">
                <a:latin typeface="Adventure" pitchFamily="2" charset="0"/>
              </a:rPr>
              <a:t>Колва</a:t>
            </a:r>
            <a:r>
              <a:rPr lang="ru-RU" sz="1900" dirty="0" smtClean="0">
                <a:latin typeface="Adventure" pitchFamily="2" charset="0"/>
              </a:rPr>
              <a:t>. С 1968 года – в Печоре. В 60-е гг. в качестве внештатного корреспондента активно сотрудничает с районными и республиканскими газетами. В 1970 году приглашен на штатную должность в редакцию печорской газеты «Ленинец», где проработал в качестве литературного сотрудника и заведующим отделом 18 лет. С 1992 года – собственный корреспондент газеты «Коми Му» по Печорскому и Усинским районам. На протяжении всей жизни он - активный общественный деятель, талантливый и смелый журналист, пытливый краевед. С 1975 года - член Союза журналистов СССР. Томасу Иосифовичу присвоены звания «Заслуженный работник РК», «Почетный гражданин города Печоры».</a:t>
            </a:r>
            <a:endParaRPr lang="ru-RU" sz="1900" dirty="0">
              <a:latin typeface="Adventure" pitchFamily="2" charset="0"/>
            </a:endParaRPr>
          </a:p>
        </p:txBody>
      </p:sp>
      <p:pic>
        <p:nvPicPr>
          <p:cNvPr id="11" name="Рисунок 10" descr="1995_17_12_избирком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1285860"/>
            <a:ext cx="280432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1981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21495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Пыстин, Михаил Степанович. Свет над Печорой : Печорскому пароходству 50 лет /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 С. Пыстин. - Сыктывкар : Коми книжное издательство, 1981. - 120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1643050"/>
            <a:ext cx="6215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Книга посвящена 50-летию Печорского пароходства. Автор, основываясь на богатый исследовательский материал, подробно и интересно рассказывает о становлении Печорского пароходства. Книга рассчитана на самый широкий круг читателей.</a:t>
            </a:r>
            <a:endParaRPr lang="ru-RU" sz="2400" dirty="0">
              <a:latin typeface="Adventure" pitchFamily="2" charset="0"/>
            </a:endParaRPr>
          </a:p>
        </p:txBody>
      </p:sp>
      <p:pic>
        <p:nvPicPr>
          <p:cNvPr id="6" name="Рисунок 5" descr="Свет над Печорой 19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285860"/>
            <a:ext cx="2616921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1981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1643050"/>
            <a:ext cx="6215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В книге рассказывается о происхождении названий населенных пунктов, а также рек, озер и возвышенностей Коми АССР. Так как происхождение многих названий остается спорным, приведены различные точки зрения.</a:t>
            </a:r>
            <a:endParaRPr lang="ru-RU" sz="2400" dirty="0">
              <a:latin typeface="Adventure" pitchFamily="2" charset="0"/>
            </a:endParaRPr>
          </a:p>
        </p:txBody>
      </p:sp>
      <p:pic>
        <p:nvPicPr>
          <p:cNvPr id="9" name="Рисунок 8" descr="коми топонимиче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257176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5497313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Туркин Адольф Иванович. Краткий коми топонимический словарь /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Туркин Адольф Иванович. - Сыктывкар : Коми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книж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изд-во, 1981. – 112 с.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Автор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157101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dventure" pitchFamily="2" charset="0"/>
              </a:rPr>
              <a:t>Туркин Адольф Иванович </a:t>
            </a:r>
          </a:p>
          <a:p>
            <a:pPr algn="ctr"/>
            <a:r>
              <a:rPr lang="ru-RU" sz="2400" dirty="0" smtClean="0">
                <a:latin typeface="Adventure" pitchFamily="2" charset="0"/>
              </a:rPr>
              <a:t>(1936-1996)</a:t>
            </a:r>
          </a:p>
          <a:p>
            <a:r>
              <a:rPr lang="ru-RU" sz="2400" dirty="0" smtClean="0">
                <a:latin typeface="Adventure" pitchFamily="2" charset="0"/>
              </a:rPr>
              <a:t> </a:t>
            </a:r>
            <a:endParaRPr lang="ru-RU" sz="2400" dirty="0">
              <a:latin typeface="Adventure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7364"/>
            <a:ext cx="53578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dventure" pitchFamily="2" charset="0"/>
              </a:rPr>
              <a:t>Российский лингвист, этнограф, переводчик, писатель. Родился в деревне Ероздино Усть-Вымского района в семье преподавателей. Окончил Ленинградский университет, после чего был направлен на работу в посольство СССР в Финляндии. В 1968 году поступил в аспирантуру Института языкознания АН СССР, где под руководством В. И. Лыткина защитил кандидатскую диссертацию на тему «Топонимия нижней Вычегды», а затем — докторскую диссертацию на тему «Топонимия Коми АССР. Лингвистический анализ».Работал младшим научным сотрудником Института языка, литературы и истории Коми научного центра </a:t>
            </a:r>
            <a:r>
              <a:rPr lang="ru-RU" sz="1600" dirty="0" err="1" smtClean="0">
                <a:latin typeface="Adventure" pitchFamily="2" charset="0"/>
              </a:rPr>
              <a:t>УрО</a:t>
            </a:r>
            <a:r>
              <a:rPr lang="ru-RU" sz="1600" dirty="0" smtClean="0">
                <a:latin typeface="Adventure" pitchFamily="2" charset="0"/>
              </a:rPr>
              <a:t> РАН, старшим научным сотрудником Института эстонского языка АН Эстонии.</a:t>
            </a:r>
          </a:p>
          <a:p>
            <a:pPr algn="just"/>
            <a:r>
              <a:rPr lang="ru-RU" sz="1600" dirty="0" smtClean="0">
                <a:latin typeface="Adventure" pitchFamily="2" charset="0"/>
              </a:rPr>
              <a:t>А. И. Туркин является автором более 200 научных работ, а также переводов на язык коми финских и эстонских авторов.</a:t>
            </a:r>
          </a:p>
          <a:p>
            <a:pPr algn="just"/>
            <a:r>
              <a:rPr lang="ru-RU" sz="1600" dirty="0" smtClean="0">
                <a:latin typeface="Adventure" pitchFamily="2" charset="0"/>
              </a:rPr>
              <a:t>В 2012 году в Айкино открыта мемориальная доска в память об А. И. Туркине.</a:t>
            </a:r>
          </a:p>
        </p:txBody>
      </p:sp>
      <p:pic>
        <p:nvPicPr>
          <p:cNvPr id="6" name="Рисунок 5" descr="TUR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285860"/>
            <a:ext cx="3082474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1987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1382144"/>
            <a:ext cx="6215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Мало кто знает, что роман Юрия Азарова о Печоре с одноименным названием был номинирован на Нобелевскую премию в области литературы. Литературовед А. Кондратович писал: «Из всех произведений, посвященных проблемам репрессий, я бы в первую очередь после «Одного дня Ивана Денисовича» напечатал бы «Печору» Азарова».</a:t>
            </a:r>
            <a:endParaRPr lang="ru-RU" sz="2400" dirty="0">
              <a:latin typeface="Adventure" pitchFamily="2" charset="0"/>
            </a:endParaRPr>
          </a:p>
        </p:txBody>
      </p:sp>
      <p:pic>
        <p:nvPicPr>
          <p:cNvPr id="9" name="Рисунок 8" descr="новый све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214422"/>
            <a:ext cx="257401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44" y="5282999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Азаров, Юрий Петрович. Новый свет : романы / Юрий Азаров. - Москва 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Советский писатель, 1987. - 620 [3] 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Автор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142984"/>
            <a:ext cx="62865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dventure" pitchFamily="2" charset="0"/>
              </a:rPr>
              <a:t>Азаров Юрий Петрович </a:t>
            </a:r>
          </a:p>
          <a:p>
            <a:pPr algn="ctr"/>
            <a:r>
              <a:rPr lang="ru-RU" sz="2400" dirty="0" smtClean="0">
                <a:latin typeface="Adventure" pitchFamily="2" charset="0"/>
              </a:rPr>
              <a:t>(1931-2012)</a:t>
            </a:r>
          </a:p>
          <a:p>
            <a:pPr algn="just"/>
            <a:r>
              <a:rPr lang="ru-RU" sz="2100" dirty="0" smtClean="0">
                <a:latin typeface="Adventure" pitchFamily="2" charset="0"/>
              </a:rPr>
              <a:t>В начале 50-х гг. молодой педагог Ю. Азаров попал на Север, добровольно отправившись учительствовать в отдаленные края.</a:t>
            </a:r>
          </a:p>
          <a:p>
            <a:pPr algn="just"/>
            <a:r>
              <a:rPr lang="ru-RU" sz="2100" dirty="0" smtClean="0">
                <a:latin typeface="Adventure" pitchFamily="2" charset="0"/>
              </a:rPr>
              <a:t>Спустя годы Юрий Петрович стал крупным ученым, доктором педагогических наук, заведующим кафедрой в Московском университете, членом Правления Всесоюзного детского фонда им. Ленина. Его книги о воспитании, изданные на многих языках мира, принесли ему известность педагога-новатора.</a:t>
            </a:r>
          </a:p>
          <a:p>
            <a:pPr algn="just"/>
            <a:r>
              <a:rPr lang="ru-RU" sz="2100" dirty="0" smtClean="0">
                <a:latin typeface="Adventure" pitchFamily="2" charset="0"/>
              </a:rPr>
              <a:t>Ю. Азаров одарен и талантом художника-живописца, его выставки прошли с успехом в Польше, США. Большой интерес вызвали работы, посвященные событиям романа «Печора», северные пейзажи, портреты ссыльных.</a:t>
            </a:r>
            <a:endParaRPr lang="ru-RU" sz="2100" dirty="0">
              <a:latin typeface="Adventure" pitchFamily="2" charset="0"/>
            </a:endParaRPr>
          </a:p>
        </p:txBody>
      </p:sp>
      <p:pic>
        <p:nvPicPr>
          <p:cNvPr id="7" name="Рисунок 6" descr="npid_198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285860"/>
            <a:ext cx="24892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1989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140123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Пыстин, Михаил Степанович. Печорский меридиан / М. С. Пыстин ; ред. В. А. Блинов ; худож. А. М. Гаранин. - Сыктывкар : Коми книжное издательство, 1989. - 272 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1357298"/>
            <a:ext cx="6000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Эта книга – об истории, исследовании, развитии и людях огромного Припечорского края. От первого упоминания о Печоре в летописных документах </a:t>
            </a:r>
            <a:r>
              <a:rPr lang="en-US" sz="2400" dirty="0" smtClean="0">
                <a:latin typeface="Adventure" pitchFamily="2" charset="0"/>
              </a:rPr>
              <a:t>XI</a:t>
            </a:r>
            <a:r>
              <a:rPr lang="ru-RU" sz="2400" dirty="0" smtClean="0">
                <a:latin typeface="Adventure" pitchFamily="2" charset="0"/>
              </a:rPr>
              <a:t> столетия до наших дней ведет автор свое повествование, основанное на большом фактическом материале. Книга адресована широкому кругу читателей.</a:t>
            </a:r>
            <a:endParaRPr lang="ru-RU" sz="2400" dirty="0">
              <a:latin typeface="Adventure" pitchFamily="2" charset="0"/>
            </a:endParaRPr>
          </a:p>
        </p:txBody>
      </p:sp>
      <p:pic>
        <p:nvPicPr>
          <p:cNvPr id="9" name="Рисунок 8" descr="печорский меридиан 19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235208"/>
            <a:ext cx="2557795" cy="355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1990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425875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Пыстин, Михаил Степанович. Северная магистраль / М. С. Пыстин. - Сыктывкар : Коми книжное издательство, 1990. - 96 с. ; 16 л. : ил.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1500174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В книге представлены наиболее яркие страницы из полувековой биографии управления Печорстрой – строителей, проложивших почти все железные дороги в республике и построивших немало социальных и производственных объектов.</a:t>
            </a:r>
            <a:endParaRPr lang="ru-RU" sz="2400" dirty="0">
              <a:latin typeface="Adventure" pitchFamily="2" charset="0"/>
            </a:endParaRPr>
          </a:p>
        </p:txBody>
      </p:sp>
      <p:pic>
        <p:nvPicPr>
          <p:cNvPr id="9" name="Рисунок 8" descr="пыстин северная магистраль 19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214422"/>
            <a:ext cx="2526808" cy="389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1991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568751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Шувалов, Александр Николаевич. Белые ночи Печоры : путеводитель / А. Н. Шувалов.-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 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Профиздат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1991. - 102, [2]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1428736"/>
            <a:ext cx="6072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 smtClean="0">
                <a:latin typeface="Adventure" pitchFamily="2" charset="0"/>
              </a:rPr>
              <a:t>Цель издания путеводителя по Печоре – познакомить туристов, путешественников, гостей Припечорья, краеведов и других читателей с характерной особенностью реки Печоры и расположенными на её берегах памятными, историческими, природными и культурными местами, с населенными пунктами и проживающими в них людьми, с их традициями и обычаями. Материал поможет туристам при выборе маршрута. Рассказ ведётся в последовательности движения от истока Печоры до города Нарьян-Мара.</a:t>
            </a:r>
            <a:endParaRPr lang="ru-RU" sz="2100" dirty="0">
              <a:latin typeface="Adventure" pitchFamily="2" charset="0"/>
            </a:endParaRPr>
          </a:p>
        </p:txBody>
      </p:sp>
      <p:pic>
        <p:nvPicPr>
          <p:cNvPr id="6" name="Рисунок 5" descr="белые ночи 199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8827" y="1357298"/>
            <a:ext cx="2668661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Автор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email"/>
          <a:srcRect l="2879" t="3883" r="4843" b="6310"/>
          <a:stretch>
            <a:fillRect/>
          </a:stretch>
        </p:blipFill>
        <p:spPr bwMode="auto">
          <a:xfrm>
            <a:off x="214282" y="1428736"/>
            <a:ext cx="32147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714744" y="1214422"/>
            <a:ext cx="52149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dventure" pitchFamily="2" charset="0"/>
              </a:rPr>
              <a:t>Шувалов Александр Николаевич</a:t>
            </a:r>
          </a:p>
          <a:p>
            <a:pPr algn="just"/>
            <a:r>
              <a:rPr lang="ru-RU" dirty="0" smtClean="0">
                <a:latin typeface="Adventure" pitchFamily="2" charset="0"/>
              </a:rPr>
              <a:t>Родился в 1941 году. Закончил Печорское речное училище. Стал работать на дизельном флоте. В Печорском речном пароходстве от рулевого до первого штурмана. С 1964 года – капитан теплохода. В 1968 – в числе первых осваивал скоростные пассажирские суда на Печоре. Долгое время возглавлял совет ветеранов Печорского речного пароходства. Более сорока лет занимается изучением истории Припечорья. Александр Николаевич – автор книг, сборников, статей о Печорском речном пароходстве, реке Печоре.</a:t>
            </a:r>
          </a:p>
          <a:p>
            <a:pPr algn="just"/>
            <a:r>
              <a:rPr lang="ru-RU" dirty="0" smtClean="0">
                <a:latin typeface="Adventure" pitchFamily="2" charset="0"/>
              </a:rPr>
              <a:t>В 2003 году переехал с семьей в Вологду.</a:t>
            </a:r>
          </a:p>
          <a:p>
            <a:pPr algn="just"/>
            <a:r>
              <a:rPr lang="ru-RU" dirty="0" smtClean="0">
                <a:latin typeface="Adventure" pitchFamily="2" charset="0"/>
              </a:rPr>
              <a:t>Заслуженный работник народного хозяйства РК (1994), Почетный работник речного флота (1997).</a:t>
            </a:r>
            <a:endParaRPr lang="ru-RU" dirty="0">
              <a:latin typeface="Adventure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усанов.3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1" y="642918"/>
            <a:ext cx="8679717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214290"/>
            <a:ext cx="4000528" cy="1752600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Adventure" pitchFamily="2" charset="0"/>
              </a:rPr>
              <a:t>«Тебя предсказывал Русанов,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Adventure" pitchFamily="2" charset="0"/>
              </a:rPr>
              <a:t>С надеждой вглядываясь в даль,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Adventure" pitchFamily="2" charset="0"/>
              </a:rPr>
              <a:t>Под голубыми небесами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Adventure" pitchFamily="2" charset="0"/>
              </a:rPr>
              <a:t>Он этот город угадал»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Adventure" pitchFamily="2" charset="0"/>
              </a:rPr>
              <a:t>Александр Королёв</a:t>
            </a:r>
            <a:endParaRPr lang="ru-RU" sz="2200" dirty="0">
              <a:solidFill>
                <a:schemeClr val="tx1"/>
              </a:solidFill>
              <a:latin typeface="Adventure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1993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809192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 Памяти Республики Коми : имена воинов, убитых в боях, умерших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госпиталях, пропавших без вести в годы Великой Отечественной войны (1941-1945гг.) земляков коми / сост. В. М. Котельников, А.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Калимова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стихи С.Попова;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А. Клейна. - Сыктывкар : Коми книжное издательство, 1993 -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 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сост. В. М. Котельников, А.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Калимова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пер. А. С. Клейн . - 1993. - 784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1428736"/>
            <a:ext cx="60722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dventure" pitchFamily="2" charset="0"/>
              </a:rPr>
              <a:t>«Книга памяти» – это не повесть и не роман. Это книга-мемориал, своеобразный памятник погибшим. Имена воинов, павших в годы войны, названной Великой Отечественной, увековечены в «Книге Памяти». В основу формирования поименных списков  на павших в годы ВОВ редколлегией были взяты документы, хранящиеся в архивах городских и районных военкоматов. </a:t>
            </a:r>
            <a:endParaRPr lang="ru-RU" sz="2200" dirty="0">
              <a:latin typeface="Adventure" pitchFamily="2" charset="0"/>
            </a:endParaRPr>
          </a:p>
        </p:txBody>
      </p:sp>
      <p:pic>
        <p:nvPicPr>
          <p:cNvPr id="9" name="Рисунок 8" descr="Книга памяти т 1 19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056436"/>
            <a:ext cx="2571768" cy="365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1995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648810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Печора = Pechora :  альбом / фото В. А. Матыцын, А. И. Мелехов. - Сыктывкар : Фонд развития РК, 1995. - 79 с. : фото.цв. - (Республика Коми). - Парал. на коми, рус. и англ. языках.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465724"/>
            <a:ext cx="56435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В данном фотоальбоме Печорский край предстает перед нами как самобытный природный и культурный заповедник со своими уникальными богатствами. Обаяние Печорского края мастерски запечатлено в работах авторов этого альбома.</a:t>
            </a:r>
            <a:endParaRPr lang="ru-RU" sz="2400" dirty="0">
              <a:latin typeface="Adventure" pitchFamily="2" charset="0"/>
            </a:endParaRPr>
          </a:p>
        </p:txBody>
      </p:sp>
      <p:pic>
        <p:nvPicPr>
          <p:cNvPr id="10" name="Рисунок 9" descr="Печора фотоальбом 1995 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442852"/>
            <a:ext cx="3267456" cy="27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1996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072074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Города Республики Коми : справочник. - Сыктывкар : Госкомстат РК, 1996. - 265с. : ил.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1465724"/>
            <a:ext cx="60722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Справочник содержит общие сведения о городах Республики Коми: социально-экономическое развитие, промышленность, образование, культура и искусство, здравоохранение, а также информация о крупнейших предприятиях и фирмах с адресами и телефонами.</a:t>
            </a:r>
            <a:endParaRPr lang="ru-RU" sz="2400" dirty="0">
              <a:latin typeface="Adventure" pitchFamily="2" charset="0"/>
            </a:endParaRPr>
          </a:p>
        </p:txBody>
      </p:sp>
      <p:pic>
        <p:nvPicPr>
          <p:cNvPr id="6" name="Рисунок 5" descr="города рк 199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263" y="1214422"/>
            <a:ext cx="2487787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1996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1465724"/>
            <a:ext cx="5929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Данный словарь-справочник представляет собой системный подход к исследовании топонимии РК. </a:t>
            </a:r>
          </a:p>
          <a:p>
            <a:pPr algn="just"/>
            <a:endParaRPr lang="ru-RU" sz="2400" b="1" dirty="0" smtClean="0">
              <a:latin typeface="Adventure" pitchFamily="2" charset="0"/>
            </a:endParaRPr>
          </a:p>
          <a:p>
            <a:pPr algn="just"/>
            <a:r>
              <a:rPr lang="ru-RU" sz="2400" b="1" dirty="0" smtClean="0">
                <a:latin typeface="Adventure" pitchFamily="2" charset="0"/>
              </a:rPr>
              <a:t>Печора – Печора (1949), гор., центр Печорского р-на. Название связано с гидронимом Печора. См. Печора, р.</a:t>
            </a:r>
            <a:endParaRPr lang="ru-RU" sz="2400" b="1" dirty="0">
              <a:latin typeface="Adventure" pitchFamily="2" charset="0"/>
            </a:endParaRPr>
          </a:p>
        </p:txBody>
      </p:sp>
      <p:pic>
        <p:nvPicPr>
          <p:cNvPr id="9" name="Рисунок 8" descr="Топономия афанась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5860"/>
            <a:ext cx="278052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500600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Афанасьев, Анатолий Петрович. Топонимия Республики Коми : словарь-справочник / А. П. Афанасьев. - Сыктывкар : Коми кн. изд-во, 1996. - 205, [1] с. : ил ; 22.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.: с. 167-169.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1996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1071546"/>
            <a:ext cx="61436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dventure" pitchFamily="2" charset="0"/>
              </a:rPr>
              <a:t>Афанасьев Анатолий Петрович </a:t>
            </a:r>
          </a:p>
          <a:p>
            <a:pPr algn="ctr"/>
            <a:r>
              <a:rPr lang="ru-RU" sz="2400" dirty="0" smtClean="0">
                <a:latin typeface="Adventure" pitchFamily="2" charset="0"/>
              </a:rPr>
              <a:t>(1935-2004)</a:t>
            </a:r>
          </a:p>
          <a:p>
            <a:pPr algn="just"/>
            <a:r>
              <a:rPr lang="ru-RU" dirty="0" smtClean="0">
                <a:latin typeface="Adventure" pitchFamily="2" charset="0"/>
              </a:rPr>
              <a:t>Родился в Удорском районе РК. Закончил Косланскую среднюю школу, где и начал писать стихи и рассказы под руководством известного педагога и поэта В.Крюкова. Был курсантом военного авиационно-технического училища. Служил офицером в армии. Затем поступил учиться на географический факультет МУ. Окончив университет, работал старшим топографом, с 1964 по 1974 был учителем географии, истории и черчения в г.Клин Московской области. В 1973 защитил диссертацию по теме "Заселение бассейна Мезени в XV-XVII вв." До 1980 был старшим преподавателем Калининского университета, до 1989 заведовал лабораторией географических названий СССР, в 1994-1996 был доцентом кафедры коми и финно-угорского языкознания Сыктывкарского университета. До 1998 руководил темой "Топонимия Европейского Северо-Востока", а в 1996 году издал книгу. 1991 году получил учёное  звание старшего научного сотрудника по специальности «История СССР».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197" t="32226" r="74365" b="18945"/>
          <a:stretch>
            <a:fillRect/>
          </a:stretch>
        </p:blipFill>
        <p:spPr bwMode="auto">
          <a:xfrm>
            <a:off x="142844" y="1285859"/>
            <a:ext cx="2643206" cy="413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1997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1465724"/>
            <a:ext cx="6143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Энциклопедия содержит обзорные, тематические, в том числе биографические, статьи, тысячи иллюстраций, карт, схем, рисунков, вкладки с цветными изображениями. Принцип построения материала – энциклопедический, т.е. строго по алфавиту.</a:t>
            </a:r>
            <a:endParaRPr lang="ru-RU" sz="2400" b="1" dirty="0">
              <a:latin typeface="Adventure" pitchFamily="2" charset="0"/>
            </a:endParaRPr>
          </a:p>
        </p:txBody>
      </p:sp>
      <p:pic>
        <p:nvPicPr>
          <p:cNvPr id="6" name="Рисунок 5" descr="РК т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142984"/>
            <a:ext cx="2776265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5072074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 Коми : энциклопедия : [в 3 т.]. Т. 1 / Коми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центр Урал.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отд-ния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Рос. акад. наук ; [ред. П.М.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Столповский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 . - Сыктывкар : Коми кн. изд-во, 1997. - 471 с., [12] л. ил. : ил., фото,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1998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8" y="5286388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Покаяние: коми республиканский мартиролог жертв массовых политических репрессий 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сост. Г. В. Невский; ред. П. М. Столповский. - Сыктывкар : Коми кн. изд-во, 1998. - 1184 с. : ил.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1500174"/>
            <a:ext cx="6143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Мартиролог содержит около 4600 справок на репрессированных в 1930-1950-е гг. Материал расположен в общем алфавитном порядке. Содержание справки: фамилия, имя отчество, год рождения, национальность, место рождения, место работы, дата ареста, дата осуждения, осуждающий орган, обвинение, приговор.</a:t>
            </a:r>
          </a:p>
        </p:txBody>
      </p:sp>
      <p:pic>
        <p:nvPicPr>
          <p:cNvPr id="9" name="Рисунок 8" descr="Покаяние  том 1 199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214422"/>
            <a:ext cx="2380223" cy="371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1999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506066"/>
            <a:ext cx="88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Печора молодости нашей / гл. ред. В. Моисеенков ; ред. Р. Глущенко 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 Каманчаджяна, Е. Саяпина, В. Федосеева. - Печора : Печорское время, 1999. -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63,[1] с. : цв.ил.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1142984"/>
            <a:ext cx="61436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dventure" pitchFamily="2" charset="0"/>
              </a:rPr>
              <a:t>О городе Печора, о его вкладе в общую копилку истории нашего государства, о людях Печоры рассказывает книга, подготовленная к 50-летию города группой печорских журналистов. Из очерковых материалов, представленных в этом сборнике, можно узнать о становлении города, о людях строивших его, заложивших первые кирпичики в те предприятия и отрасли, без которых печорский край ещё долго оставался бы белым пятном на карте. В книге содержатся краткие сведения о важнейших событиях в жизни Печоры, о почетных гражданах города.</a:t>
            </a:r>
          </a:p>
        </p:txBody>
      </p:sp>
      <p:pic>
        <p:nvPicPr>
          <p:cNvPr id="6" name="Рисунок 5" descr="Печора молодости 199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214446"/>
            <a:ext cx="2569514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2000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453582"/>
            <a:ext cx="6215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Книга написана к 55-летию со дня Победы в Великой Отечественной войне и посвящена ветеранам-печорцам. Она кратко, в простой и доступной форме знакомит с человеческими судьбами тех, кто по словам поэта, в бой шли не ради славы, а ради жизни на Земле. А после Победы долгие годы восстанавливали народное хозяйство.</a:t>
            </a:r>
          </a:p>
        </p:txBody>
      </p:sp>
      <p:pic>
        <p:nvPicPr>
          <p:cNvPr id="6" name="Рисунок 5" descr="Войной 2000 г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1396372"/>
            <a:ext cx="2487848" cy="296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4854371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Войной опаленные. 1945-2000 / ред.-сост. Томас Семяшкин; чл. ред. кол.: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Раиса Глущенко, Евгений Лазарев. - Печора : Печорское время, 2000. - 207 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2000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382144"/>
            <a:ext cx="6215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Книга рассказывает о трудных и сложных годах освоения Печорского края; становлении и развитии в нем основных отраслей народного хозяйства, а также здравоохранения, просвещения и культуры. В каждом разделе книги есть рассказы о людях, посвятивших многие годы жизни родному городу.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014753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Желтый, Василий Васильевич. Печора и печорцы / В. В. Желтый; предисл. и послесл. автора; об авторе: с. 4-5 Ф. Олексюк ; члены общ. ред. совета: Е. Е. Душак,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 В. Круссер, Л. Ю. Литвак, Ф. П. Олексюк. - Печора : Печорское время, 2000. - 183 с. : фото.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ван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5860"/>
            <a:ext cx="2536975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1945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pic>
        <p:nvPicPr>
          <p:cNvPr id="6" name="Рисунок 5" descr="русанов стать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1142984"/>
            <a:ext cx="4643470" cy="355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4786322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Русанов, Владимир  Александрович. Статьи, лекции, письма : литературное наследство выдающегося русского полярного исследователя начала XX века / В. А. Русанов; ред. А. Н. Цветков. - Москва ; Ленинград 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Изд-во Главсевморпути, 1945. - 427, [1] с. : карты, рис., фото.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2571744"/>
            <a:ext cx="392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dventure" pitchFamily="2" charset="0"/>
              </a:rPr>
              <a:t>Глава «Об изыскании водного пути из реки Печоры в Волжский бассейн»</a:t>
            </a:r>
            <a:endParaRPr lang="ru-RU" sz="2800" dirty="0">
              <a:latin typeface="Adventure" pitchFamily="2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2000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255645"/>
            <a:ext cx="62151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dventure" pitchFamily="2" charset="0"/>
              </a:rPr>
              <a:t>Книга посвящена 60-летней деятельности ОАО «Печорское строительство» – крупнейшей организации транспортных строителей в РК. На основании исторических исследований, воспоминаний ветеранов, публикаций в СМИ, архивных материалов показана история создания «Печорстроя», его роль в развитии транспортной сети Европейского Севера, в помощи фронту, в промышленном и гражданском строительстве. Перед читателями пройдет галерея имен – героев строек.</a:t>
            </a:r>
          </a:p>
        </p:txBody>
      </p:sp>
      <p:pic>
        <p:nvPicPr>
          <p:cNvPr id="6" name="Рисунок 5" descr="Печорстрой 2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07" y="1214422"/>
            <a:ext cx="2670205" cy="388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5425875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Печорстрой. История созидания. 1940-2000 : [альбом] / гл. ред. Р. Глущенко. - Печора : Печорское время, 2000. - 119, [1]с. : ил.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2001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1357298"/>
            <a:ext cx="628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Это вторая часть книги «Войной опаленные», которая как и первая, посвящена ветеранам войны - печорцам. Восемьдесят судеб. О тех, кто и сегодня среди нас, и кто уже ушел из жизни. Об одних написано более подробно, о других – отдельными штрихами. Виной всему время. Документы не сохранились, а память не всегда безотказна…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934562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Войной опаленные / ред., сост. Т. И. Семяшкин. - Печора : Печорское время, 2000 -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Ч. 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ред.-сост. Томас Семяшкин; чл. ред. коллегии Раиса Глущенко, Евгений Лазарев;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авт. предисл. А. И. Лобастов. - 2001. - 264 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2844" y="1357298"/>
            <a:ext cx="250759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2002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56" y="1608600"/>
            <a:ext cx="60722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Книга содержит очерки о людях трудной судьбы и правде, которую мы иногда замалчивали или говорили шепотом, с глазу на глаз… Но жизнь текла своим руслом – люди трудились и любили… Главные герои очерков – люди высокой нравственной чистоты и гражданского мужества.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357826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Желтый, Василий Васильевич. Судьбы людские : [сборник очерков] / Василий Желтый. - Печора : Печорское время, 2002. - 32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судьбы людские 2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357298"/>
            <a:ext cx="248541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2004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1785926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Книга рассказывает историю Печорской ГРЭС с 1979 года. Очерки повествуют о становлении и развитии градообразующего предприятия, а также о тяжелых буднях  печорских энергетиков.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06" y="5148876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Огни Печорской ГРЭС / гл. ред. Р. Глущенко ; фотоил.:  В. Михеев, Т. Плоскова, из личных архивов работников ГРЭС; дизайн С. Гаевой ; авт. предисл. И. Е. Кулаков,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И. Лобастов, А. Д. Давыдкин. - Печора : Печорское время, 2004. - 303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ечорская ГРЭС 2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428736"/>
            <a:ext cx="2511597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71934" y="214290"/>
            <a:ext cx="48577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Adventure" pitchFamily="2" charset="0"/>
            </a:endParaRPr>
          </a:p>
          <a:p>
            <a:pPr algn="ctr"/>
            <a:r>
              <a:rPr lang="ru-RU" sz="2400" dirty="0" smtClean="0">
                <a:latin typeface="Adventure" pitchFamily="2" charset="0"/>
              </a:rPr>
              <a:t>Посвящается Печорской ГРЭС</a:t>
            </a:r>
          </a:p>
          <a:p>
            <a:endParaRPr lang="ru-RU" sz="2000" dirty="0" smtClean="0">
              <a:latin typeface="Adventure" pitchFamily="2" charset="0"/>
            </a:endParaRPr>
          </a:p>
          <a:p>
            <a:r>
              <a:rPr lang="ru-RU" sz="2000" dirty="0" smtClean="0">
                <a:latin typeface="Adventure" pitchFamily="2" charset="0"/>
              </a:rPr>
              <a:t>На Севере дальнем,</a:t>
            </a:r>
          </a:p>
          <a:p>
            <a:r>
              <a:rPr lang="ru-RU" sz="2000" dirty="0" smtClean="0">
                <a:latin typeface="Adventure" pitchFamily="2" charset="0"/>
              </a:rPr>
              <a:t>В предгорье Урала</a:t>
            </a:r>
          </a:p>
          <a:p>
            <a:r>
              <a:rPr lang="ru-RU" sz="2000" dirty="0" smtClean="0">
                <a:latin typeface="Adventure" pitchFamily="2" charset="0"/>
              </a:rPr>
              <a:t>Мороз и метели – </a:t>
            </a:r>
          </a:p>
          <a:p>
            <a:r>
              <a:rPr lang="ru-RU" sz="2000" dirty="0" smtClean="0">
                <a:latin typeface="Adventure" pitchFamily="2" charset="0"/>
              </a:rPr>
              <a:t>В разгаре зима.</a:t>
            </a:r>
          </a:p>
          <a:p>
            <a:r>
              <a:rPr lang="ru-RU" sz="2000" dirty="0" smtClean="0">
                <a:latin typeface="Adventure" pitchFamily="2" charset="0"/>
              </a:rPr>
              <a:t>Печору-красавицу в лед заковала,</a:t>
            </a:r>
          </a:p>
          <a:p>
            <a:r>
              <a:rPr lang="ru-RU" sz="2000" dirty="0" smtClean="0">
                <a:latin typeface="Adventure" pitchFamily="2" charset="0"/>
              </a:rPr>
              <a:t>В глубоких снегах утопает тайга.</a:t>
            </a:r>
          </a:p>
          <a:p>
            <a:r>
              <a:rPr lang="ru-RU" sz="2000" dirty="0" smtClean="0">
                <a:latin typeface="Adventure" pitchFamily="2" charset="0"/>
              </a:rPr>
              <a:t>И в этой суровой, но милой сторонке</a:t>
            </a:r>
          </a:p>
          <a:p>
            <a:r>
              <a:rPr lang="ru-RU" sz="2000" dirty="0" smtClean="0">
                <a:latin typeface="Adventure" pitchFamily="2" charset="0"/>
              </a:rPr>
              <a:t>Ни много ни мало,</a:t>
            </a:r>
          </a:p>
          <a:p>
            <a:r>
              <a:rPr lang="ru-RU" sz="2000" dirty="0" smtClean="0">
                <a:latin typeface="Adventure" pitchFamily="2" charset="0"/>
              </a:rPr>
              <a:t>Уж 25 лет,</a:t>
            </a:r>
          </a:p>
          <a:p>
            <a:r>
              <a:rPr lang="ru-RU" sz="2000" dirty="0" smtClean="0">
                <a:latin typeface="Adventure" pitchFamily="2" charset="0"/>
              </a:rPr>
              <a:t>Печорская ГРЭС, разрывая потемки,</a:t>
            </a:r>
          </a:p>
          <a:p>
            <a:r>
              <a:rPr lang="ru-RU" sz="2000" dirty="0" smtClean="0">
                <a:latin typeface="Adventure" pitchFamily="2" charset="0"/>
              </a:rPr>
              <a:t>Дает Коми краю и городу свет.</a:t>
            </a:r>
          </a:p>
          <a:p>
            <a:r>
              <a:rPr lang="ru-RU" sz="2000" dirty="0" smtClean="0">
                <a:latin typeface="Adventure" pitchFamily="2" charset="0"/>
              </a:rPr>
              <a:t>Она, как «Титаник», огнями сияет</a:t>
            </a:r>
          </a:p>
          <a:p>
            <a:r>
              <a:rPr lang="ru-RU" sz="2000" dirty="0" smtClean="0">
                <a:latin typeface="Adventure" pitchFamily="2" charset="0"/>
              </a:rPr>
              <a:t>У дивной реки и над стылой тайгой,</a:t>
            </a:r>
          </a:p>
          <a:p>
            <a:r>
              <a:rPr lang="ru-RU" sz="2000" dirty="0" smtClean="0">
                <a:latin typeface="Adventure" pitchFamily="2" charset="0"/>
              </a:rPr>
              <a:t>И, словно Атлант, небеса подпирает</a:t>
            </a:r>
          </a:p>
          <a:p>
            <a:r>
              <a:rPr lang="ru-RU" sz="2000" dirty="0" smtClean="0">
                <a:latin typeface="Adventure" pitchFamily="2" charset="0"/>
              </a:rPr>
              <a:t>Своею могучей, гигантской трубой.</a:t>
            </a:r>
          </a:p>
          <a:p>
            <a:pPr algn="r"/>
            <a:endParaRPr lang="ru-RU" sz="2000" dirty="0" smtClean="0">
              <a:latin typeface="Adventure" pitchFamily="2" charset="0"/>
            </a:endParaRPr>
          </a:p>
          <a:p>
            <a:pPr algn="r"/>
            <a:r>
              <a:rPr lang="ru-RU" sz="2000" dirty="0" smtClean="0">
                <a:latin typeface="Adventure" pitchFamily="2" charset="0"/>
              </a:rPr>
              <a:t>Юрий Поляков</a:t>
            </a:r>
          </a:p>
        </p:txBody>
      </p:sp>
      <p:pic>
        <p:nvPicPr>
          <p:cNvPr id="3" name="Рисунок 2" descr="00909.t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857232"/>
            <a:ext cx="369691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2004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1382144"/>
            <a:ext cx="6215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Эта книга – самое полное на сегодняшний день исследование небольшого эпизода Великой Отечественной войны, связанного с высадкой немецкого десанта на территории Коми республики в районе таежной фермы «Развилки». Книга основана на документах, в том числе из архивов КГБ СССР. Читается как приключенческая повесть.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357826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Пашинина, Валентина Семёновна. Печорский десант / В. С. Пашинина 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оформ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В. В. Кудакова. - Сыктывкар : Коми книжное издательство, 2004. - 160 с. 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ил., карты, портр., фото.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печорский десант 2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285860"/>
            <a:ext cx="251915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Автор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928670"/>
            <a:ext cx="88583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dventure" pitchFamily="2" charset="0"/>
              </a:rPr>
              <a:t>Пашинина Валентина Семёновна</a:t>
            </a:r>
          </a:p>
          <a:p>
            <a:pPr algn="just"/>
            <a:r>
              <a:rPr lang="ru-RU" sz="2000" dirty="0" smtClean="0">
                <a:latin typeface="Adventure" pitchFamily="2" charset="0"/>
              </a:rPr>
              <a:t>	Ухтинцы, которым повезло учиться у Валентины Семеновны в школах № 2 и 3, помнят, каким прекрасным учителем русского языка и литературы она была. Другие до сих пор вспоминают интересные мероприятия общества книголюбов, в котором активно работала Валентина Пашинина в «Книжном мире» на Комсомольской площади. Третьи благодаря ее исследованиям и изданным книгам много знают о «Печорском десанте» 1943 года и о жизни и творчестве Сергея Есенина («Неизвестный Есенин»). О Валентине Семеновне напечатана статья во 2-м томе книги Людмилы Дудиной «Наше прошлое будет нам опорой». </a:t>
            </a:r>
          </a:p>
          <a:p>
            <a:pPr algn="just"/>
            <a:r>
              <a:rPr lang="ru-RU" sz="2000" dirty="0" smtClean="0">
                <a:latin typeface="Adventure" pitchFamily="2" charset="0"/>
              </a:rPr>
              <a:t>	Выйдя на пенсию, Валентина Семеновна жила в Сыктывкаре, потом у сына в Киеве и сейчас проживает с дочерью и зятем в Солнечногорске. Ей идет 84-й год. Все это время Пашинина продолжала работать над материалами и документами о гибели Сергея Есенина (в архивах КГБ Киева и Москвы). Первая книга была напечатана объемом 327 страниц, а 4-е издание - 637 страниц. Причем ею обнаружены новые документы и факты - возникла необходимость пятого издания. Пашинина выслала книгу президенту России Владимиру Путину и в президиум Государственной Думы…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2005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1692180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Юбилейный буклет, в котором рассказывается об истории и главных событиях в жизни предприятия и, конечно, о людях, работающих там. О многих авторы-составители не сказали всего, что хотелось: рамки буклета не позволяют этого сделать.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854371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Энергию родному городу : филиал «Печорские электрические сети» ОАО «АЭК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Комиэнерго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- Киров : Вятка, [2005]. - 24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Электрические сети 20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357298"/>
            <a:ext cx="2697297" cy="3259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2005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357298"/>
            <a:ext cx="628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dventure" pitchFamily="2" charset="0"/>
              </a:rPr>
              <a:t>Краеведческий путеводитель подготовлен сотрудниками Печорской ЦБС к 60-летию Победы и состоит из очерков о памятниках, обелисках, памятных знаках, улицах и памятных местах Печоры и Печорского района. Очерки путеводителя составлены на основе воспоминаний </a:t>
            </a:r>
            <a:r>
              <a:rPr lang="ru-RU" sz="2200" dirty="0" err="1" smtClean="0">
                <a:latin typeface="Adventure" pitchFamily="2" charset="0"/>
              </a:rPr>
              <a:t>печорцев</a:t>
            </a:r>
            <a:r>
              <a:rPr lang="ru-RU" sz="2200" dirty="0" smtClean="0">
                <a:latin typeface="Adventure" pitchFamily="2" charset="0"/>
              </a:rPr>
              <a:t>, краеведов, принимавших участие в установке памятников и памятных знаков, изучения местной периодической печати и сведений музея и архива города Печора.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291752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 войны : путеводитель по памятникам и памятным местам Печоры и Печорского района / Печорская централизованная библиотечная система,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Центральная районная библиотека. - Печора : [б. и.], 2005. - 63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амять войны 20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357298"/>
            <a:ext cx="2357454" cy="3369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2005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1428736"/>
            <a:ext cx="628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В данной книге два раздела: «Они домой с победою пришли» и «Помним». Годы берут своё, и некоторые герои очерков уже не увидят книгу, но для авторов они живы, поэтому и остались в списках таковых в разделе «Они домой с победою пришли». О ветеранах давно выбывших из строя поведано в разделе «Помним».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934562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Войной опаленные. - Печора : Печорское время, 2000 -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Ч. 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1945 - 2005 / автор идеи и сост. Томас Семяшкин ред. Раиса Глущенко; чл. ред. коллегии: Валентина Семяшкина, Евгений Лазарев; предисл. А. И. Лобастова. - 2005. - 296 с. : портр.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Войной 20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357298"/>
            <a:ext cx="2441635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Автор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pic>
        <p:nvPicPr>
          <p:cNvPr id="9" name="Рисунок 8" descr="zx1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348724"/>
            <a:ext cx="2771099" cy="3723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43240" y="1357298"/>
            <a:ext cx="52864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dventure" pitchFamily="2" charset="0"/>
              </a:rPr>
              <a:t>Русанов Владимир Александрович </a:t>
            </a:r>
          </a:p>
          <a:p>
            <a:pPr algn="ctr"/>
            <a:r>
              <a:rPr lang="ru-RU" sz="2400" dirty="0" smtClean="0">
                <a:latin typeface="Adventure" pitchFamily="2" charset="0"/>
              </a:rPr>
              <a:t>(1875-1913)</a:t>
            </a:r>
          </a:p>
          <a:p>
            <a:endParaRPr lang="ru-RU" sz="2000" dirty="0" smtClean="0">
              <a:latin typeface="Adventure" pitchFamily="2" charset="0"/>
            </a:endParaRPr>
          </a:p>
          <a:p>
            <a:endParaRPr lang="ru-RU" dirty="0">
              <a:latin typeface="Adventure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143116"/>
            <a:ext cx="57150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dventure" pitchFamily="2" charset="0"/>
              </a:rPr>
              <a:t>Выдающийся исследователь Русского Севера и отважный путешественник. Крупный геолог, он первым обратился к непосредственному изучению Шпицбергена и Новой Земли. Он стал первым в плеяде наших соотечественников, которые проложили дорогу к освоению ископаемых богатств Заполярья. </a:t>
            </a:r>
            <a:br>
              <a:rPr lang="ru-RU" sz="2000" dirty="0" smtClean="0">
                <a:latin typeface="Adventure" pitchFamily="2" charset="0"/>
              </a:rPr>
            </a:br>
            <a:r>
              <a:rPr lang="ru-RU" sz="2000" dirty="0" smtClean="0">
                <a:latin typeface="Adventure" pitchFamily="2" charset="0"/>
              </a:rPr>
              <a:t>Человек сложной и трагической судьбы, работы которого получили международное признание уже при жизни, Русанов остался для русских полярников примером блестящего организатора и отважного ученого, сумевшего предопределить многие достижения российской науки.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2005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1237009"/>
            <a:ext cx="64294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dventure" pitchFamily="2" charset="0"/>
              </a:rPr>
              <a:t>В данной книге рассказывается об уничтожении вражеского десанта в Печорском крае летом 1943 года. Повесть написана на документальной основе. По некоторым соображениям в ней изменены фамилии участников событий и названия населенных пунктов. Повесть была опубликована в газете «Ленинец» в 1967 году.</a:t>
            </a:r>
          </a:p>
          <a:p>
            <a:pPr algn="just"/>
            <a:r>
              <a:rPr lang="ru-RU" sz="2200" dirty="0" smtClean="0">
                <a:latin typeface="Adventure" pitchFamily="2" charset="0"/>
              </a:rPr>
              <a:t>В книге помещены также очерки, публиковавшиеся в периодической печати, о работе оперативных сотрудников Печорской милиции.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1285860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6" name="Рисунок 5" descr="гости.jpg"/>
          <p:cNvPicPr>
            <a:picLocks noChangeAspect="1"/>
          </p:cNvPicPr>
          <p:nvPr/>
        </p:nvPicPr>
        <p:blipFill>
          <a:blip r:embed="rId3" cstate="email"/>
          <a:srcRect t="6250"/>
          <a:stretch>
            <a:fillRect/>
          </a:stretch>
        </p:blipFill>
        <p:spPr>
          <a:xfrm>
            <a:off x="62604" y="1428736"/>
            <a:ext cx="2509132" cy="330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514351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Желтый, Василий Васильевич. "Гости" с неба / Василий Желтый;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набор В. И. Большакова. - Печора : [б. и.], 2005. - 135 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57752" y="285728"/>
            <a:ext cx="407196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dventure" pitchFamily="2" charset="0"/>
              </a:rPr>
              <a:t>Помним…</a:t>
            </a:r>
          </a:p>
          <a:p>
            <a:pPr algn="ctr"/>
            <a:endParaRPr lang="ru-RU" dirty="0" smtClean="0">
              <a:latin typeface="Adventure" pitchFamily="2" charset="0"/>
            </a:endParaRPr>
          </a:p>
          <a:p>
            <a:r>
              <a:rPr lang="ru-RU" dirty="0" smtClean="0">
                <a:latin typeface="Adventure" pitchFamily="2" charset="0"/>
              </a:rPr>
              <a:t>Они высоты штурмом брали,</a:t>
            </a:r>
          </a:p>
          <a:p>
            <a:r>
              <a:rPr lang="ru-RU" dirty="0" smtClean="0">
                <a:latin typeface="Adventure" pitchFamily="2" charset="0"/>
              </a:rPr>
              <a:t>На поле брани умирали,</a:t>
            </a:r>
          </a:p>
          <a:p>
            <a:r>
              <a:rPr lang="ru-RU" dirty="0" smtClean="0">
                <a:latin typeface="Adventure" pitchFamily="2" charset="0"/>
              </a:rPr>
              <a:t>Освобождали города</a:t>
            </a:r>
          </a:p>
          <a:p>
            <a:r>
              <a:rPr lang="ru-RU" dirty="0" smtClean="0">
                <a:latin typeface="Adventure" pitchFamily="2" charset="0"/>
              </a:rPr>
              <a:t>От ненавистного врага.</a:t>
            </a:r>
          </a:p>
          <a:p>
            <a:r>
              <a:rPr lang="ru-RU" dirty="0" smtClean="0">
                <a:latin typeface="Adventure" pitchFamily="2" charset="0"/>
              </a:rPr>
              <a:t>Домой не все бойцы вернулись – </a:t>
            </a:r>
          </a:p>
          <a:p>
            <a:r>
              <a:rPr lang="ru-RU" dirty="0" smtClean="0">
                <a:latin typeface="Adventure" pitchFamily="2" charset="0"/>
              </a:rPr>
              <a:t>В чужой земле навек уснули.</a:t>
            </a:r>
          </a:p>
          <a:p>
            <a:r>
              <a:rPr lang="ru-RU" dirty="0" smtClean="0">
                <a:latin typeface="Adventure" pitchFamily="2" charset="0"/>
              </a:rPr>
              <a:t>А кто вернулся жив и цел</a:t>
            </a:r>
          </a:p>
          <a:p>
            <a:r>
              <a:rPr lang="ru-RU" dirty="0" smtClean="0">
                <a:latin typeface="Adventure" pitchFamily="2" charset="0"/>
              </a:rPr>
              <a:t>Для мирных дел</a:t>
            </a:r>
          </a:p>
          <a:p>
            <a:r>
              <a:rPr lang="ru-RU" dirty="0" smtClean="0">
                <a:latin typeface="Adventure" pitchFamily="2" charset="0"/>
              </a:rPr>
              <a:t>Сил не жалел.</a:t>
            </a:r>
          </a:p>
          <a:p>
            <a:r>
              <a:rPr lang="ru-RU" dirty="0" smtClean="0">
                <a:latin typeface="Adventure" pitchFamily="2" charset="0"/>
              </a:rPr>
              <a:t>Они заводы возводили,</a:t>
            </a:r>
          </a:p>
          <a:p>
            <a:r>
              <a:rPr lang="ru-RU" dirty="0" smtClean="0">
                <a:latin typeface="Adventure" pitchFamily="2" charset="0"/>
              </a:rPr>
              <a:t>Людей учили и лечили,</a:t>
            </a:r>
          </a:p>
          <a:p>
            <a:r>
              <a:rPr lang="ru-RU" dirty="0" smtClean="0">
                <a:latin typeface="Adventure" pitchFamily="2" charset="0"/>
              </a:rPr>
              <a:t>Валили лес, растили хлеб…</a:t>
            </a:r>
          </a:p>
          <a:p>
            <a:r>
              <a:rPr lang="ru-RU" dirty="0" smtClean="0">
                <a:latin typeface="Adventure" pitchFamily="2" charset="0"/>
              </a:rPr>
              <a:t>Чтоб весь Союз</a:t>
            </a:r>
          </a:p>
          <a:p>
            <a:r>
              <a:rPr lang="ru-RU" dirty="0" smtClean="0">
                <a:latin typeface="Adventure" pitchFamily="2" charset="0"/>
              </a:rPr>
              <a:t>Быстрее креп.</a:t>
            </a:r>
          </a:p>
          <a:p>
            <a:r>
              <a:rPr lang="ru-RU" dirty="0" smtClean="0">
                <a:latin typeface="Adventure" pitchFamily="2" charset="0"/>
              </a:rPr>
              <a:t>Но раны, разные невзгоды</a:t>
            </a:r>
          </a:p>
          <a:p>
            <a:r>
              <a:rPr lang="ru-RU" dirty="0" smtClean="0">
                <a:latin typeface="Adventure" pitchFamily="2" charset="0"/>
              </a:rPr>
              <a:t>Им сократили рано годы.</a:t>
            </a:r>
          </a:p>
          <a:p>
            <a:r>
              <a:rPr lang="ru-RU" dirty="0" smtClean="0">
                <a:latin typeface="Adventure" pitchFamily="2" charset="0"/>
              </a:rPr>
              <a:t>И мы их помнить</a:t>
            </a:r>
          </a:p>
          <a:p>
            <a:r>
              <a:rPr lang="ru-RU" dirty="0" smtClean="0">
                <a:latin typeface="Adventure" pitchFamily="2" charset="0"/>
              </a:rPr>
              <a:t>Все должны, Героев проклятой войны!</a:t>
            </a:r>
          </a:p>
          <a:p>
            <a:pPr algn="r"/>
            <a:endParaRPr lang="ru-RU" sz="2400" dirty="0" smtClean="0">
              <a:latin typeface="Adventure" pitchFamily="2" charset="0"/>
            </a:endParaRPr>
          </a:p>
          <a:p>
            <a:pPr algn="r"/>
            <a:r>
              <a:rPr lang="ru-RU" sz="2400" dirty="0" smtClean="0">
                <a:latin typeface="Adventure" pitchFamily="2" charset="0"/>
              </a:rPr>
              <a:t>Евгений Лазарев</a:t>
            </a:r>
          </a:p>
        </p:txBody>
      </p:sp>
      <p:pic>
        <p:nvPicPr>
          <p:cNvPr id="3" name="Рисунок 2" descr="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428604"/>
            <a:ext cx="433660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2005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6" y="5643578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Корякин, Владислав Сергеевич. Русанов / В. С. Корякин. - М. 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Молодая гвардия, 2005. - 357, [3] 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орякин русанов 20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357298"/>
            <a:ext cx="2362225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714612" y="1071546"/>
            <a:ext cx="62151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dventure" pitchFamily="2" charset="0"/>
              </a:rPr>
              <a:t>Имя Владимира Русанова занимает достойное место среди первых русских полярных геологов, искавших на далеких полярных архипелагах полезные ископаемые. Несмотря на свою сухопутную специальность, он оказался у истоков идеи Северного морского пути. Уже одного этого достаточно, чтобы завоевать себе место на страницах российской истории. Его опыт остается востребованным и поныне. Покров неизвестности скрывает его жизненный финал, остающийся неразгаданным до сих пор…</a:t>
            </a:r>
          </a:p>
          <a:p>
            <a:pPr algn="just"/>
            <a:r>
              <a:rPr lang="ru-RU" sz="2000" dirty="0" smtClean="0">
                <a:latin typeface="Adventure" pitchFamily="2" charset="0"/>
              </a:rPr>
              <a:t>Яркая короткая жизнь продолжительностью в 37 лет, насыщенная событиями и напряженным жизненным поиском, - вот биография одного из самых видных русских полярных исследователей…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Автор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1500174"/>
            <a:ext cx="4786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dventure" pitchFamily="2" charset="0"/>
              </a:rPr>
              <a:t>Корякин Владислав Сергеевич</a:t>
            </a:r>
          </a:p>
          <a:p>
            <a:endParaRPr lang="en-US" sz="2400" dirty="0" smtClean="0">
              <a:latin typeface="Adventure" pitchFamily="2" charset="0"/>
            </a:endParaRPr>
          </a:p>
          <a:p>
            <a:pPr algn="just"/>
            <a:r>
              <a:rPr lang="ru-RU" sz="2400" dirty="0" smtClean="0">
                <a:latin typeface="Adventure" pitchFamily="2" charset="0"/>
              </a:rPr>
              <a:t>Почётный полярник, доктор географических наук, участник многих полярных экспедиций, семь раз посетивший Новую Землю, одиннадцать – Шпицберген.</a:t>
            </a:r>
          </a:p>
        </p:txBody>
      </p:sp>
      <p:pic>
        <p:nvPicPr>
          <p:cNvPr id="11" name="Рисунок 10" descr="koryakin_serge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357298"/>
            <a:ext cx="285752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71934" y="214290"/>
            <a:ext cx="492922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Adventure" pitchFamily="2" charset="0"/>
              </a:rPr>
              <a:t>«Когда повел отсчет годам</a:t>
            </a:r>
            <a:r>
              <a:rPr lang="en-US" sz="2100" dirty="0" smtClean="0">
                <a:latin typeface="Adventure" pitchFamily="2" charset="0"/>
              </a:rPr>
              <a:t> XX </a:t>
            </a:r>
            <a:r>
              <a:rPr lang="ru-RU" sz="2100" dirty="0" smtClean="0">
                <a:latin typeface="Adventure" pitchFamily="2" charset="0"/>
              </a:rPr>
              <a:t>век,</a:t>
            </a:r>
          </a:p>
          <a:p>
            <a:pPr algn="just"/>
            <a:r>
              <a:rPr lang="ru-RU" sz="2100" dirty="0" smtClean="0">
                <a:latin typeface="Adventure" pitchFamily="2" charset="0"/>
              </a:rPr>
              <a:t>Печорский край, край сосен-великанов,</a:t>
            </a:r>
          </a:p>
          <a:p>
            <a:pPr algn="just"/>
            <a:r>
              <a:rPr lang="ru-RU" sz="2100" dirty="0" smtClean="0">
                <a:latin typeface="Adventure" pitchFamily="2" charset="0"/>
              </a:rPr>
              <a:t>Исследовал бесстрашный человек – </a:t>
            </a:r>
          </a:p>
          <a:p>
            <a:pPr algn="just"/>
            <a:r>
              <a:rPr lang="ru-RU" sz="2100" dirty="0" smtClean="0">
                <a:latin typeface="Adventure" pitchFamily="2" charset="0"/>
              </a:rPr>
              <a:t>Владимир Александрович Русанов.</a:t>
            </a:r>
          </a:p>
          <a:p>
            <a:pPr algn="just"/>
            <a:r>
              <a:rPr lang="ru-RU" sz="2100" dirty="0" smtClean="0">
                <a:latin typeface="Adventure" pitchFamily="2" charset="0"/>
              </a:rPr>
              <a:t>И, проплывая Канинский порог,</a:t>
            </a:r>
          </a:p>
          <a:p>
            <a:pPr algn="just"/>
            <a:r>
              <a:rPr lang="ru-RU" sz="2100" dirty="0" smtClean="0">
                <a:latin typeface="Adventure" pitchFamily="2" charset="0"/>
              </a:rPr>
              <a:t>На берегу высоком видя бор сосновый,</a:t>
            </a:r>
          </a:p>
          <a:p>
            <a:pPr algn="just"/>
            <a:r>
              <a:rPr lang="ru-RU" sz="2100" dirty="0" smtClean="0">
                <a:latin typeface="Adventure" pitchFamily="2" charset="0"/>
              </a:rPr>
              <a:t>Любуясь красотой его, пророчески изрек,</a:t>
            </a:r>
          </a:p>
          <a:p>
            <a:pPr algn="just"/>
            <a:r>
              <a:rPr lang="ru-RU" sz="2100" dirty="0" smtClean="0">
                <a:latin typeface="Adventure" pitchFamily="2" charset="0"/>
              </a:rPr>
              <a:t>Что здесь построен будет город новый…»</a:t>
            </a:r>
          </a:p>
          <a:p>
            <a:pPr algn="r"/>
            <a:endParaRPr lang="ru-RU" sz="2100" dirty="0" smtClean="0">
              <a:latin typeface="Adventure" pitchFamily="2" charset="0"/>
            </a:endParaRPr>
          </a:p>
          <a:p>
            <a:pPr algn="r"/>
            <a:r>
              <a:rPr lang="ru-RU" sz="2400" dirty="0" smtClean="0">
                <a:latin typeface="Adventure" pitchFamily="2" charset="0"/>
              </a:rPr>
              <a:t>Юрий Поляков </a:t>
            </a:r>
          </a:p>
        </p:txBody>
      </p:sp>
      <p:pic>
        <p:nvPicPr>
          <p:cNvPr id="3" name="Рисунок 2" descr="Русанов.3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9058" y="3429000"/>
            <a:ext cx="492922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zx1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214290"/>
            <a:ext cx="3562390" cy="478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2006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1142984"/>
            <a:ext cx="57864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dventure" pitchFamily="2" charset="0"/>
              </a:rPr>
              <a:t>Книга (2 выпуска) предназначена для широкого круга читателей, интересующихся прошлым и настоящим гражданской авиации. В нее вошло около четырех тысяч кратких биографий. Это «пионеры» ГА РК, организаторы производства, пилоты, штурманы, бортмеханики, бортрадисты, инженеры, технический состав, руководители, авиаторы-фронтовики и другие специалисты, оставившие свой достойный след в истории развития ГА РК.</a:t>
            </a:r>
          </a:p>
          <a:p>
            <a:pPr algn="just"/>
            <a:r>
              <a:rPr lang="ru-RU" sz="2200" dirty="0" smtClean="0">
                <a:latin typeface="Adventure" pitchFamily="2" charset="0"/>
              </a:rPr>
              <a:t>Глава АЭРОПОРТ ПЕЧОРА.</a:t>
            </a:r>
          </a:p>
        </p:txBody>
      </p:sp>
      <p:pic>
        <p:nvPicPr>
          <p:cNvPr id="6" name="Рисунок 5" descr="Люди северного неба 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2819577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5429264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Люди северного неба. Развитие гражданской авиации в Республике Коми. Ч. 2 /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ред. А.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Ещенко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[и др.] ; сост. В. 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Вьюхин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 В. Кулагин. - Сыктывкар 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Коми республиканская типография, 2006. - 288 с. : ил.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2008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425743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Энергетика - капитал надежности : к 30-летнему юбилею Печорской ГРЭС. - Печора : Печорское время, [2008?]. - 18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571612"/>
            <a:ext cx="5214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Цветная брошюра, выпущенная к 30-летнему юбилею Печорской ГРЭС, повествует об истории предприятия и о людях, для которых энергетика стала судьбой.</a:t>
            </a:r>
          </a:p>
        </p:txBody>
      </p:sp>
      <p:pic>
        <p:nvPicPr>
          <p:cNvPr id="8" name="Рисунок 7" descr="Энергетика Капитал 2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500174"/>
            <a:ext cx="328614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2008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943315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Печора - душа республики! : [фотоальбом] / авт. текста Т. Г. Афанасьева 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редкол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.: И. В. Семяшкин, О. И. Фетисова  ; авт. фот. И. Белянин,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Бодарев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 Галимова и др. ; авт. стихов В. Брежнева, Г. Давидович, Н. Еременко и др. - Сыктывкар : Коми республиканская типография, 2008. - 95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уша республики 20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727" y="1357298"/>
            <a:ext cx="261632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57488" y="1537162"/>
            <a:ext cx="60722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Фотоальбом выпущен к 60-летию города и наглядно отражает позитивные моменты различных отраслей: системы здравоохранения, образования, спорта, культуры, социальной сферы и молодежной политики, а также благоустройства города и района.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417535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214290"/>
            <a:ext cx="4786346" cy="349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48" y="214290"/>
            <a:ext cx="464347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Adventure" pitchFamily="2" charset="0"/>
              </a:rPr>
              <a:t>«Там, где раньше шумел только лес,</a:t>
            </a:r>
          </a:p>
          <a:p>
            <a:r>
              <a:rPr lang="ru-RU" sz="2100" dirty="0" smtClean="0">
                <a:latin typeface="Adventure" pitchFamily="2" charset="0"/>
              </a:rPr>
              <a:t>И суровые ветры гуляли,</a:t>
            </a:r>
          </a:p>
          <a:p>
            <a:r>
              <a:rPr lang="ru-RU" sz="2100" dirty="0" smtClean="0">
                <a:latin typeface="Adventure" pitchFamily="2" charset="0"/>
              </a:rPr>
              <a:t>Корпуса новой северной ГРЭС</a:t>
            </a:r>
          </a:p>
          <a:p>
            <a:r>
              <a:rPr lang="ru-RU" sz="2100" dirty="0" smtClean="0">
                <a:latin typeface="Adventure" pitchFamily="2" charset="0"/>
              </a:rPr>
              <a:t>Величаво за городом встали.</a:t>
            </a:r>
          </a:p>
          <a:p>
            <a:r>
              <a:rPr lang="ru-RU" sz="2100" dirty="0" smtClean="0">
                <a:latin typeface="Adventure" pitchFamily="2" charset="0"/>
              </a:rPr>
              <a:t>Ее строили целой страной…»</a:t>
            </a:r>
          </a:p>
          <a:p>
            <a:endParaRPr lang="ru-RU" sz="2100" dirty="0" smtClean="0">
              <a:latin typeface="Adventure" pitchFamily="2" charset="0"/>
            </a:endParaRPr>
          </a:p>
          <a:p>
            <a:r>
              <a:rPr lang="ru-RU" sz="2100" dirty="0" smtClean="0">
                <a:latin typeface="Adventure" pitchFamily="2" charset="0"/>
              </a:rPr>
              <a:t>«Стала наша Печорская ГРЭС</a:t>
            </a:r>
          </a:p>
          <a:p>
            <a:r>
              <a:rPr lang="ru-RU" sz="2100" dirty="0" smtClean="0">
                <a:latin typeface="Adventure" pitchFamily="2" charset="0"/>
              </a:rPr>
              <a:t>Украшеньем и гордостью нашей.</a:t>
            </a:r>
          </a:p>
          <a:p>
            <a:r>
              <a:rPr lang="ru-RU" sz="2100" dirty="0" smtClean="0">
                <a:latin typeface="Adventure" pitchFamily="2" charset="0"/>
              </a:rPr>
              <a:t>Кто трудился и трудится здесь,</a:t>
            </a:r>
          </a:p>
          <a:p>
            <a:r>
              <a:rPr lang="ru-RU" sz="2100" dirty="0" smtClean="0">
                <a:latin typeface="Adventure" pitchFamily="2" charset="0"/>
              </a:rPr>
              <a:t>Для того нет в стране ее краше».</a:t>
            </a:r>
          </a:p>
          <a:p>
            <a:pPr algn="r"/>
            <a:endParaRPr lang="ru-RU" sz="2100" dirty="0" smtClean="0">
              <a:latin typeface="Adventure" pitchFamily="2" charset="0"/>
            </a:endParaRPr>
          </a:p>
          <a:p>
            <a:pPr algn="r"/>
            <a:r>
              <a:rPr lang="ru-RU" sz="2400" dirty="0" smtClean="0">
                <a:latin typeface="Adventure" pitchFamily="2" charset="0"/>
              </a:rPr>
              <a:t>Евгений Лазарев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140520_1004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57422" y="3611251"/>
            <a:ext cx="4429156" cy="310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2009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354437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Печора молодости нашей / гл. ред. В. А. Торлопов [и др.]; дизайн: С. Гаевой, Д. Заикин; фотоил. Г. Батула [и др.]. - Печора : Печорское время, 2009. - 188 с. : фото.цв.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1500174"/>
            <a:ext cx="6143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Книга с дополнениями к вышедшей в свет в 1999 году, в канун 50-летнего юбилея Печоры послужит молодежи материалом для изучения своего края, ее истории и людей, эту историю творивших. Издание посвящается тем, кто отдал свою молодость и жизнь Печоре. Книга – дань уважения всем упомянутым и неназванным в ней.</a:t>
            </a:r>
          </a:p>
        </p:txBody>
      </p:sp>
      <p:pic>
        <p:nvPicPr>
          <p:cNvPr id="6" name="Рисунок 5" descr="Печора молодости 2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4810" y="1428736"/>
            <a:ext cx="250980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усанов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27"/>
            <a:ext cx="5286412" cy="497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462482"/>
            <a:ext cx="5500726" cy="17526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Adventure" pitchFamily="2" charset="0"/>
              </a:rPr>
              <a:t>«Когда повёл отчёт годам </a:t>
            </a:r>
            <a:r>
              <a:rPr lang="en-US" sz="2400" dirty="0" smtClean="0">
                <a:solidFill>
                  <a:schemeClr val="tx1"/>
                </a:solidFill>
                <a:latin typeface="Adventure" pitchFamily="2" charset="0"/>
              </a:rPr>
              <a:t>XX </a:t>
            </a:r>
            <a:r>
              <a:rPr lang="ru-RU" sz="2400" dirty="0" smtClean="0">
                <a:solidFill>
                  <a:schemeClr val="tx1"/>
                </a:solidFill>
                <a:latin typeface="Adventure" pitchFamily="2" charset="0"/>
              </a:rPr>
              <a:t>век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dventure" pitchFamily="2" charset="0"/>
              </a:rPr>
              <a:t>Печорский край, край сосен-великанов,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dventure" pitchFamily="2" charset="0"/>
              </a:rPr>
              <a:t>Исследовал бесстрашный человек–Владимир Александрович Русанов»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dventure" pitchFamily="2" charset="0"/>
              </a:rPr>
              <a:t>Юрий Поляков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9446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14290"/>
            <a:ext cx="8572560" cy="634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929190" y="142853"/>
            <a:ext cx="40005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dventure" pitchFamily="2" charset="0"/>
              </a:rPr>
              <a:t>«Город наш невелик</a:t>
            </a:r>
          </a:p>
          <a:p>
            <a:r>
              <a:rPr lang="ru-RU" sz="2000" dirty="0" smtClean="0">
                <a:latin typeface="Adventure" pitchFamily="2" charset="0"/>
              </a:rPr>
              <a:t>Ему славное имя Печора</a:t>
            </a:r>
          </a:p>
          <a:p>
            <a:r>
              <a:rPr lang="ru-RU" sz="2000" dirty="0" smtClean="0">
                <a:latin typeface="Adventure" pitchFamily="2" charset="0"/>
              </a:rPr>
              <a:t>Подарила река,</a:t>
            </a:r>
          </a:p>
          <a:p>
            <a:r>
              <a:rPr lang="ru-RU" sz="2000" dirty="0" smtClean="0">
                <a:latin typeface="Adventure" pitchFamily="2" charset="0"/>
              </a:rPr>
              <a:t>За которой он вдаль устремлен.</a:t>
            </a:r>
          </a:p>
          <a:p>
            <a:endParaRPr lang="ru-RU" sz="800" dirty="0" smtClean="0">
              <a:latin typeface="Adventure" pitchFamily="2" charset="0"/>
            </a:endParaRPr>
          </a:p>
          <a:p>
            <a:r>
              <a:rPr lang="ru-RU" sz="2000" dirty="0" smtClean="0">
                <a:latin typeface="Adventure" pitchFamily="2" charset="0"/>
              </a:rPr>
              <a:t>Город наш невелик,</a:t>
            </a:r>
          </a:p>
          <a:p>
            <a:r>
              <a:rPr lang="ru-RU" sz="2000" dirty="0" smtClean="0">
                <a:latin typeface="Adventure" pitchFamily="2" charset="0"/>
              </a:rPr>
              <a:t>Но народ здесь живет подходящий.</a:t>
            </a:r>
          </a:p>
          <a:p>
            <a:r>
              <a:rPr lang="ru-RU" sz="2000" dirty="0" smtClean="0">
                <a:latin typeface="Adventure" pitchFamily="2" charset="0"/>
              </a:rPr>
              <a:t>Подобралась команда</a:t>
            </a:r>
          </a:p>
          <a:p>
            <a:r>
              <a:rPr lang="ru-RU" sz="2000" dirty="0" smtClean="0">
                <a:latin typeface="Adventure" pitchFamily="2" charset="0"/>
              </a:rPr>
              <a:t>Проверенных в деле людей…»</a:t>
            </a:r>
          </a:p>
          <a:p>
            <a:endParaRPr lang="ru-RU" sz="800" dirty="0" smtClean="0">
              <a:latin typeface="Adventure" pitchFamily="2" charset="0"/>
            </a:endParaRPr>
          </a:p>
          <a:p>
            <a:pPr algn="r"/>
            <a:r>
              <a:rPr lang="ru-RU" sz="2000" dirty="0" smtClean="0">
                <a:latin typeface="Adventure" pitchFamily="2" charset="0"/>
              </a:rPr>
              <a:t>Владимир Зырянов</a:t>
            </a:r>
          </a:p>
          <a:p>
            <a:endParaRPr lang="ru-RU" sz="2400" dirty="0" smtClean="0">
              <a:latin typeface="Adventure" pitchFamily="2" charset="0"/>
            </a:endParaRPr>
          </a:p>
          <a:p>
            <a:endParaRPr lang="ru-RU" sz="2400" dirty="0" smtClean="0">
              <a:latin typeface="Adventure" pitchFamily="2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2009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929198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Василий Николаевич Латкин (1809/10-1867) : к 200-летию со дня рождения / Национальная  библиотека Респ. Коми, Отд. краеведческой и нац. лит.;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Коми респ. общественная организация «Центр биосферного воспитания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Биармиа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; сост.: Е. П. Березина, Н. В. Гурьева. - Сыктывкар : Биармиа, 2009. - 143 с., [8] л. ил., портр., факс. : цв. ил.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285860"/>
            <a:ext cx="59293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Сборник посвящен коми общественному деятелю, исследователю, промышленнику и литератору В.Н. Латкину. В сборник включены дайджест публикаций о В.Н. Латкине и репринтное издание «Дневника Василия Николаевича Латкина, во время путешествия на Печору, в 1840 и 1843 годах».</a:t>
            </a:r>
          </a:p>
        </p:txBody>
      </p:sp>
      <p:pic>
        <p:nvPicPr>
          <p:cNvPr id="8" name="Рисунок 7" descr="Латкин 2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071546"/>
            <a:ext cx="2643206" cy="3811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2009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434628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Вглядываясь в прошлое : краеведческий сборник / ред.-сост. Т. Г. Афанасьева 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худ. Б. Иванов ; авт. снимков Б. Комлев, Б. Серов, В. Чиванов и др. - Печора : Печорское время, 2009. - 232 с. : ил., фото.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1214422"/>
            <a:ext cx="59293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Краеведческий сборник содержит разнообразный по жанру материал о Печоре 40-х-50-х годов </a:t>
            </a:r>
            <a:r>
              <a:rPr lang="en-US" sz="2400" dirty="0" smtClean="0">
                <a:latin typeface="Adventure" pitchFamily="2" charset="0"/>
              </a:rPr>
              <a:t>XX</a:t>
            </a:r>
            <a:r>
              <a:rPr lang="ru-RU" sz="2400" dirty="0" smtClean="0">
                <a:latin typeface="Adventure" pitchFamily="2" charset="0"/>
              </a:rPr>
              <a:t> века и посвящен тем, кто строил наш город в суровые годы массовых политических репрессий. Книга предназначена прежде всего молодым людям, которым надо знать, чьими руками и какой ценой построена железная дорога и мост через Печору, возведены дома и промышленные предприятия…</a:t>
            </a:r>
          </a:p>
        </p:txBody>
      </p:sp>
      <p:pic>
        <p:nvPicPr>
          <p:cNvPr id="6" name="Рисунок 5" descr="Вглядываяс 2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142983"/>
            <a:ext cx="2857520" cy="409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Автор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1214422"/>
            <a:ext cx="6000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dventure" pitchFamily="2" charset="0"/>
              </a:rPr>
              <a:t>Афанасьева Татьяна Геннадьевна</a:t>
            </a:r>
          </a:p>
          <a:p>
            <a:pPr algn="just"/>
            <a:endParaRPr lang="ru-RU" sz="2000" dirty="0" smtClean="0">
              <a:latin typeface="Adventure" pitchFamily="2" charset="0"/>
            </a:endParaRPr>
          </a:p>
          <a:p>
            <a:pPr algn="just"/>
            <a:r>
              <a:rPr lang="ru-RU" sz="2000" dirty="0" smtClean="0">
                <a:latin typeface="Adventure" pitchFamily="2" charset="0"/>
              </a:rPr>
              <a:t>Родилась в 1951 году в с. Айкино Усть-Вымского района. В 1972 году окончила с отличием филологический факультет КГПИ. С 1980 по 2014 год проработала в Печорском историко-краеведческом музее. С конца 1080-х гг. собирает информацию о неизвестных страницах Припечорья – репрессиях 30-50-х гг. 20 века. С 1989 года – член историко-просветительского и правозащитного общества «Мемориал», с 1995 – председатель этого общества. В 1997-1998 гг. Активно публикуется в местных и республиканских газетах, краеведческих сборниках.</a:t>
            </a:r>
          </a:p>
          <a:p>
            <a:pPr algn="just"/>
            <a:r>
              <a:rPr lang="ru-RU" sz="2000" dirty="0" smtClean="0">
                <a:latin typeface="Adventure" pitchFamily="2" charset="0"/>
              </a:rPr>
              <a:t>В 2004 году ей присвоено звание «Заслуженный работник культуры РФ».</a:t>
            </a:r>
          </a:p>
        </p:txBody>
      </p:sp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1643050"/>
            <a:ext cx="2661642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2f1ffb9476d1ad96176a9745a16fc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428604"/>
            <a:ext cx="485658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142852"/>
            <a:ext cx="40719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dventure" pitchFamily="2" charset="0"/>
              </a:rPr>
              <a:t>«Город мой – на костях,</a:t>
            </a:r>
          </a:p>
          <a:p>
            <a:r>
              <a:rPr lang="ru-RU" sz="2400" dirty="0" smtClean="0">
                <a:latin typeface="Adventure" pitchFamily="2" charset="0"/>
              </a:rPr>
              <a:t>Словно храм на крови.</a:t>
            </a:r>
          </a:p>
          <a:p>
            <a:r>
              <a:rPr lang="ru-RU" sz="2400" dirty="0" smtClean="0">
                <a:latin typeface="Adventure" pitchFamily="2" charset="0"/>
              </a:rPr>
              <a:t>Кто погиб, да простят, </a:t>
            </a:r>
          </a:p>
          <a:p>
            <a:r>
              <a:rPr lang="ru-RU" sz="2400" dirty="0" smtClean="0">
                <a:latin typeface="Adventure" pitchFamily="2" charset="0"/>
              </a:rPr>
              <a:t>Что мы жить здесь смогли.</a:t>
            </a:r>
          </a:p>
          <a:p>
            <a:endParaRPr lang="ru-RU" sz="2400" dirty="0" smtClean="0">
              <a:latin typeface="Adventure" pitchFamily="2" charset="0"/>
            </a:endParaRPr>
          </a:p>
          <a:p>
            <a:r>
              <a:rPr lang="ru-RU" sz="2400" dirty="0" smtClean="0">
                <a:latin typeface="Adventure" pitchFamily="2" charset="0"/>
              </a:rPr>
              <a:t>В этом северном крае,</a:t>
            </a:r>
          </a:p>
          <a:p>
            <a:r>
              <a:rPr lang="ru-RU" sz="2400" dirty="0" smtClean="0">
                <a:latin typeface="Adventure" pitchFamily="2" charset="0"/>
              </a:rPr>
              <a:t>Где топи болот,</a:t>
            </a:r>
          </a:p>
          <a:p>
            <a:r>
              <a:rPr lang="ru-RU" sz="2400" dirty="0" smtClean="0">
                <a:latin typeface="Adventure" pitchFamily="2" charset="0"/>
              </a:rPr>
              <a:t>Помогали вождям</a:t>
            </a:r>
          </a:p>
          <a:p>
            <a:r>
              <a:rPr lang="ru-RU" sz="2400" dirty="0" smtClean="0">
                <a:latin typeface="Adventure" pitchFamily="2" charset="0"/>
              </a:rPr>
              <a:t>Умерщвлять свой народ…</a:t>
            </a:r>
          </a:p>
          <a:p>
            <a:endParaRPr lang="ru-RU" sz="2400" dirty="0" smtClean="0">
              <a:latin typeface="Adventure" pitchFamily="2" charset="0"/>
            </a:endParaRPr>
          </a:p>
          <a:p>
            <a:r>
              <a:rPr lang="ru-RU" sz="2400" dirty="0" smtClean="0">
                <a:latin typeface="Adventure" pitchFamily="2" charset="0"/>
              </a:rPr>
              <a:t>Город мой, он возник,</a:t>
            </a:r>
          </a:p>
          <a:p>
            <a:r>
              <a:rPr lang="ru-RU" sz="2400" dirty="0" smtClean="0">
                <a:latin typeface="Adventure" pitchFamily="2" charset="0"/>
              </a:rPr>
              <a:t>Словно храм на крови.</a:t>
            </a:r>
          </a:p>
          <a:p>
            <a:r>
              <a:rPr lang="ru-RU" sz="2400" dirty="0" smtClean="0">
                <a:latin typeface="Adventure" pitchFamily="2" charset="0"/>
              </a:rPr>
              <a:t>Как надгробье для тех – </a:t>
            </a:r>
          </a:p>
          <a:p>
            <a:r>
              <a:rPr lang="ru-RU" sz="2400" dirty="0" smtClean="0">
                <a:latin typeface="Adventure" pitchFamily="2" charset="0"/>
              </a:rPr>
              <a:t>Безымянных могил…»</a:t>
            </a:r>
          </a:p>
          <a:p>
            <a:endParaRPr lang="ru-RU" sz="2400" dirty="0" smtClean="0">
              <a:latin typeface="Adventure" pitchFamily="2" charset="0"/>
            </a:endParaRPr>
          </a:p>
          <a:p>
            <a:pPr algn="r"/>
            <a:r>
              <a:rPr lang="ru-RU" sz="2400" dirty="0" smtClean="0">
                <a:latin typeface="Adventure" pitchFamily="2" charset="0"/>
              </a:rPr>
              <a:t>Ирина Данилова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2012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023506"/>
            <a:ext cx="885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Терентьева, Светлана Борисовна. Времена не выбирают : из истории здравоохранения Печорского края / С. Терентьева, Т. Афанасьева ; рук. проекта Н. Н. Рулев; помощники ред. коллегии: Н. Ю. Краснов, И. А. Сыпченко, В. В. Бондарев и др.;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фотогр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В. В. Бодарев, Д.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Каманчаджан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И. И. Белянин. -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Сыктывкар : Коми респ. типография, 2012. - 271 с.;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фотогр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.: с. 207-269 : ил.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285860"/>
            <a:ext cx="6000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dventure" pitchFamily="2" charset="0"/>
              </a:rPr>
              <a:t>Эта книга об удивительных людях, рабочие биографии и жизни которых навсегда вписаны в историю здравоохранения Печорского края. В книге отражены исторические вехи становления и развития лечебно-профилактических учреждений Печоры и Печорского района, названы славные династии врачей, приведены очерки о ветеранах здравоохранения и обширный фонд фотографий.</a:t>
            </a:r>
          </a:p>
        </p:txBody>
      </p:sp>
      <p:pic>
        <p:nvPicPr>
          <p:cNvPr id="8" name="Рисунок 7" descr="Времена не выбирают 20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143000"/>
            <a:ext cx="2760769" cy="357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286544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Авторы: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pic>
        <p:nvPicPr>
          <p:cNvPr id="6" name="Рисунок 5" descr="0030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>
          <a:xfrm>
            <a:off x="5572132" y="1428736"/>
            <a:ext cx="3211997" cy="3429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1142984"/>
            <a:ext cx="521497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dventure" pitchFamily="2" charset="0"/>
              </a:rPr>
              <a:t>Терентьева Светлана Борисовна</a:t>
            </a:r>
          </a:p>
          <a:p>
            <a:pPr algn="ctr"/>
            <a:endParaRPr lang="ru-RU" sz="2400" b="1" dirty="0" smtClean="0">
              <a:latin typeface="Adventure" pitchFamily="2" charset="0"/>
            </a:endParaRPr>
          </a:p>
          <a:p>
            <a:pPr algn="just"/>
            <a:r>
              <a:rPr lang="ru-RU" sz="2200" dirty="0" smtClean="0">
                <a:latin typeface="Adventure" pitchFamily="2" charset="0"/>
              </a:rPr>
              <a:t>Родилась в 1953 году. Окончила Ивановский ГМИ в 1977 г.</a:t>
            </a:r>
          </a:p>
          <a:p>
            <a:pPr algn="just"/>
            <a:r>
              <a:rPr lang="ru-RU" sz="2200" dirty="0" smtClean="0">
                <a:latin typeface="Adventure" pitchFamily="2" charset="0"/>
              </a:rPr>
              <a:t>Родом из Печоры, работала врачом-педиатром, заведующей педиатрическим отделением поликлиники, заведующей детской поликлиникой и заместителем по детству и родовспоможению. Уехав из города, Светлана Борисовна не прервала связь с родной больницей, как и прежде поддерживает контакты. Экс-министр по делам национальностей РК. Сейчас - член правления РОО «Землячество Коми». Заслуженный работник РК.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2013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143512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шаги... : сборник документов и материалов по истории города Печоры /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«Печорский историко-краеведческий музей» ; сост. О.А. Андрианова,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О.Е. Капустина; дизайн обл.: С. Гаевой, С. Лобанова. - Киров : ООО «Кировская областная типография», 2013. - 171 с. : ил., рис., фото.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330471"/>
            <a:ext cx="60007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Adventure" pitchFamily="2" charset="0"/>
              </a:rPr>
              <a:t>Сборник посвящен 65-летию города Печора. Он рассказывает о появлении и первых годах истории нашего города. Период зарождения представлен архивными документами и материалами газеты «Речник Печоры», первое десятилетие – фотографиями из фондов ПИКМ и личных коллекций горожан, а также статьями из газеты «Ленинец». Эта книга – попытка показать более подробно жизнь северного города в 40-50-е годы </a:t>
            </a:r>
            <a:r>
              <a:rPr lang="en-US" sz="2100" dirty="0" smtClean="0">
                <a:latin typeface="Adventure" pitchFamily="2" charset="0"/>
              </a:rPr>
              <a:t>XX </a:t>
            </a:r>
            <a:r>
              <a:rPr lang="ru-RU" sz="2100" dirty="0" smtClean="0">
                <a:latin typeface="Adventure" pitchFamily="2" charset="0"/>
              </a:rPr>
              <a:t>века.</a:t>
            </a:r>
          </a:p>
        </p:txBody>
      </p:sp>
      <p:pic>
        <p:nvPicPr>
          <p:cNvPr id="6" name="Рисунок 5" descr="Первые шаги 20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142984"/>
            <a:ext cx="2714644" cy="379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2014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220314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Печора - это родина наша : буклет / стихи Евгения Лазарева 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авт. снимков И. И. Белянин, С. И. Гаевой, Р. А. Глущенко, Е. Н. Малютина,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Ж. В. Моргун, Е. Н. Редькина, А. С. Сусла. - Печора : Печорское время, 2014. - 13 с. : цв.ил.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1428736"/>
            <a:ext cx="60007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Adventure" pitchFamily="2" charset="0"/>
              </a:rPr>
              <a:t>Буклет повествует об истории нашего города. Здесь вы найдете информацию об учреждениях и предприятиях Печора, а именно – о воинской части, авиапредприятии, о промышленных предприятиях – Северное ЛПУ МГ филиала ООО «Газпром переработка» и Печорская ГРЭС, о развитии спорта, образования, культуры и искусства, здравоохранения. Красочные фотографии прекрасно дополняют и иллюстрируют это издание.</a:t>
            </a:r>
          </a:p>
        </p:txBody>
      </p:sp>
      <p:pic>
        <p:nvPicPr>
          <p:cNvPr id="8" name="Рисунок 7" descr="65 лет Печоре 20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500174"/>
            <a:ext cx="283526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2014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229067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Рулев, Николай Николаевич. Печора... истории перебирая даты : [фотоальбом] /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Н. Рулев, С. Б. Терентьева, О. Е. Капустина ; Муниципальное бюджетное учреждение «Печорский историко-краеведческий музей» . - Печора : [б. и.], 2014 (ООО «Кировская областная типография») . - 414, [1] с. : фото.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1142984"/>
            <a:ext cx="5143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dventure" pitchFamily="2" charset="0"/>
              </a:rPr>
              <a:t>Данный фотоальбом – попытка показать историю Печоры. Издание построено как хронограф событий, подкрепленный архивными документами. Оттолкнувшись от той или иной даты, узнаешь историю предприятия или учреждения, его первых работников, руководителей и ветеранов производства. Новое издание о Печоре поможет молодому поколению лучше узнать историю города, а людям старшего поколения вспомнить молодые годы, друзей, товарищей, увидеть знакомые лица.</a:t>
            </a:r>
          </a:p>
        </p:txBody>
      </p:sp>
      <p:pic>
        <p:nvPicPr>
          <p:cNvPr id="6" name="Рисунок 5" descr="Истории перебирая даты 20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06" y="1546075"/>
            <a:ext cx="3765605" cy="266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1959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28638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Макаров, Николай Николаевич. На берегах Печоры : путевые заметки /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Н. Н. Макаров. - Москва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Географгиз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1959. - 109 с.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1285860"/>
            <a:ext cx="5786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Книга "На берегах Печоры" рассказывает о путешествии по некогда "забытой" северной реке, о пленительной красоте берегов Печоры, о бесчисленных богатствах и природе огромного края, о его недалеком будущем. Кипучая созидательная жизнь советских людей на берегах Печоры находит широкое отражение на страницах этой книги.</a:t>
            </a:r>
            <a:endParaRPr lang="ru-RU" sz="2400" dirty="0">
              <a:latin typeface="Adventure" pitchFamily="2" charset="0"/>
            </a:endParaRPr>
          </a:p>
        </p:txBody>
      </p:sp>
      <p:pic>
        <p:nvPicPr>
          <p:cNvPr id="10" name="Рисунок 9" descr="10070407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142984"/>
            <a:ext cx="2357454" cy="3750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4929222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Авторы: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785926"/>
            <a:ext cx="87868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dventure" pitchFamily="2" charset="0"/>
              </a:rPr>
              <a:t>Терентьева Светлана Борисовна</a:t>
            </a:r>
          </a:p>
          <a:p>
            <a:pPr algn="just"/>
            <a:r>
              <a:rPr lang="ru-RU" dirty="0" smtClean="0">
                <a:latin typeface="Adventure" pitchFamily="2" charset="0"/>
              </a:rPr>
              <a:t>Родом из Печоры, работала врачом-педиатром, заведующей педиатрическим отделением поликлиники, заведующей детской поликлиникой и заместителем главврача по детству и родовспоможению. Уехав из города, не прервала связь с родной больницей, поддерживает контакты. Сейчас Светлана Борисовна – член правления РОО «Землячество Коми» в Москве. Заслуженный работник РК.</a:t>
            </a:r>
          </a:p>
          <a:p>
            <a:r>
              <a:rPr lang="ru-RU" sz="2400" b="1" dirty="0" err="1" smtClean="0">
                <a:latin typeface="Adventure" pitchFamily="2" charset="0"/>
              </a:rPr>
              <a:t>Рулёв</a:t>
            </a:r>
            <a:r>
              <a:rPr lang="ru-RU" sz="2400" b="1" dirty="0" smtClean="0">
                <a:latin typeface="Adventure" pitchFamily="2" charset="0"/>
              </a:rPr>
              <a:t> Николай Николаевич</a:t>
            </a:r>
          </a:p>
          <a:p>
            <a:pPr algn="just"/>
            <a:r>
              <a:rPr lang="ru-RU" dirty="0" smtClean="0">
                <a:latin typeface="Adventure" pitchFamily="2" charset="0"/>
              </a:rPr>
              <a:t>Родился в Ухте. Возглавлял комсомольскую организацию в УИИ. Работал в обкоме комсомола в Сыктывкаре. Затем уехал в Москву, где почти 10 лет работал помощником первого заместителя генерального директора телекомпании НТВ. Сейчас – председатель РОО «Землячество Коми» в Москве. Заслуженный работник РК.</a:t>
            </a:r>
          </a:p>
          <a:p>
            <a:r>
              <a:rPr lang="ru-RU" sz="2400" b="1" dirty="0" smtClean="0">
                <a:latin typeface="Adventure" pitchFamily="2" charset="0"/>
              </a:rPr>
              <a:t>Капустина Ольга Егоровна</a:t>
            </a:r>
          </a:p>
          <a:p>
            <a:pPr algn="just"/>
            <a:r>
              <a:rPr lang="ru-RU" dirty="0" smtClean="0">
                <a:latin typeface="Adventure" pitchFamily="2" charset="0"/>
              </a:rPr>
              <a:t>Заведующая сектором научно-просветительской деятельности МБУ «Печорский историко-краеведческий музей»</a:t>
            </a:r>
          </a:p>
          <a:p>
            <a:endParaRPr lang="ru-RU" dirty="0"/>
          </a:p>
        </p:txBody>
      </p:sp>
      <p:pic>
        <p:nvPicPr>
          <p:cNvPr id="11" name="Рисунок 10" descr="prezentatsiya-knigi-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43504" y="214290"/>
            <a:ext cx="3286148" cy="1935461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2014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pic>
        <p:nvPicPr>
          <p:cNvPr id="8" name="Рисунок 7" descr="гулаг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143008"/>
            <a:ext cx="2445072" cy="39290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406" y="5291752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 о ГУЛАГе. Печора : путеводитель / Коми благотв. общ. фонд жертв политических репрессий «Покаяние» ; авт.-сост. Т, Г. Афанасьева, И. И. Азаров;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О. Н. Бушманова. - Сыктывкар : Фонд «Покаяние», 2014. - 39 с. : 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1357298"/>
            <a:ext cx="62151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dventure" pitchFamily="2" charset="0"/>
              </a:rPr>
              <a:t>Путеводитель продолжает серию «Память о ГУЛАГе», посвященную истории и местам памяти политических репрессий в городах и районах Республики Коми. Выпуск посвящен Печоре, городу , история возникновения  и развития в 1930-1950-е гг. которого неразрывно связана с исправительно-трудовыми лагерями и спецпоселками. В издании использованы фотографии из фондов Печорского историко-краеведческого музея.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2014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143117"/>
            <a:ext cx="8643998" cy="563231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символ Печоры, годам вопреки,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Русанов стоит у великой реки.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смотрит на город, предсказанный им,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котором сегодня живем и творим.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Славься, красавица наша Печора.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Сияет вершинами снежный Урал,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Зовет смельчаков покорить перевал.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Богатые недра в Печорском краю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Открыли стране кладовую свою.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Славься, красавица наша Печора.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словно маяк на сплетенье дорог,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дарам Заполярья заветный порог.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Энергией делится мощная ГРЭС,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надеждой живем на дальнейшей прогресс.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Славься, красавица наша Печора,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Жемчужина Севера, Коми земли.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Надежный оплот средь таежных просторов.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Тебе признаются печорцы в любви.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1000108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Гимн Печоры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Текст Александра Королева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Музыка Александра Федорова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643182"/>
            <a:ext cx="8429684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Продолжение следует…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1965 год…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143512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Желтый, Василий Васильевич. Печора / В. Желтый; ред. М. Соловьева. - Сыктывкар : Коми книжное издательство, 1965. - 32 с. : ил. ; 21.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Содерж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.: Канин Нос ; Руками строителей ; Город трех вокзалов ; Богатства земли Печорской ; Город зажигает огни.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1285860"/>
            <a:ext cx="5786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dventure" pitchFamily="2" charset="0"/>
              </a:rPr>
              <a:t>Эта брошюра рассказывает о городе и его людях, первых трудностях и победах. В работе над брошюрой автор использовал документы архива и другие материалы официальных источников, а также беседы со старожилами города.</a:t>
            </a:r>
            <a:endParaRPr lang="ru-RU" sz="2400" dirty="0">
              <a:latin typeface="Adventure" pitchFamily="2" charset="0"/>
            </a:endParaRPr>
          </a:p>
        </p:txBody>
      </p:sp>
      <p:pic>
        <p:nvPicPr>
          <p:cNvPr id="6" name="Рисунок 5" descr="желтый печора 19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071545"/>
            <a:ext cx="2500330" cy="400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6400800" cy="1071570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Автор</a:t>
            </a:r>
            <a:endParaRPr lang="ru-RU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1289527"/>
            <a:ext cx="58579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dventure" pitchFamily="2" charset="0"/>
              </a:rPr>
              <a:t>Жёлтый Василий Васильевич </a:t>
            </a:r>
          </a:p>
          <a:p>
            <a:pPr algn="ctr"/>
            <a:r>
              <a:rPr lang="ru-RU" sz="2400" dirty="0" smtClean="0">
                <a:latin typeface="Adventure" pitchFamily="2" charset="0"/>
              </a:rPr>
              <a:t>(1928-2010)</a:t>
            </a:r>
          </a:p>
          <a:p>
            <a:pPr algn="just"/>
            <a:r>
              <a:rPr lang="ru-RU" sz="2000" dirty="0" smtClean="0">
                <a:latin typeface="Adventure" pitchFamily="2" charset="0"/>
              </a:rPr>
              <a:t>Родился в украинском селе Новомихайловка Полтавской области. Уже в 15 лет подросток начал свою трудовую деятельность. За участие в восстановлении сельского хозяйства Василия Васильевича наградили медалью «За доблестный труд в годы ВОВ». Василий работал и учился в вечерней школе, писал заметки в городскую газету.</a:t>
            </a:r>
          </a:p>
          <a:p>
            <a:pPr algn="just"/>
            <a:r>
              <a:rPr lang="ru-RU" sz="2000" dirty="0" smtClean="0">
                <a:latin typeface="Adventure" pitchFamily="2" charset="0"/>
              </a:rPr>
              <a:t>В РК Василий Васильевич приехал в 1953 г. С 1963 г. Василий Желтый работал в газете «Ленинец». С 1958 г. Является членом Союза журналистов СССР. Его статьи печатали газеты «Красное знамя», «Югыд туй», «Молодежь Севера», «Ленинец» («Печорское время»).</a:t>
            </a:r>
          </a:p>
          <a:p>
            <a:endParaRPr lang="ru-RU" sz="2000" dirty="0" smtClean="0">
              <a:latin typeface="Adventure" pitchFamily="2" charset="0"/>
            </a:endParaRPr>
          </a:p>
          <a:p>
            <a:endParaRPr lang="ru-RU" sz="2400" b="1" dirty="0">
              <a:latin typeface="Adventure" pitchFamily="2" charset="0"/>
            </a:endParaRPr>
          </a:p>
        </p:txBody>
      </p:sp>
      <p:pic>
        <p:nvPicPr>
          <p:cNvPr id="9" name="Рисунок 8" descr="Желтый Василий Васильевич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1357298"/>
            <a:ext cx="2714644" cy="333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1934</TotalTime>
  <Words>6563</Words>
  <PresentationFormat>Экран (4:3)</PresentationFormat>
  <Paragraphs>411</Paragraphs>
  <Slides>73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Тема Office</vt:lpstr>
      <vt:lpstr>Хронология прочтения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Хронология прочтения</dc:title>
  <cp:lastModifiedBy>ОМО2</cp:lastModifiedBy>
  <cp:revision>205</cp:revision>
  <dcterms:modified xsi:type="dcterms:W3CDTF">2015-11-12T10:24:50Z</dcterms:modified>
</cp:coreProperties>
</file>